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Maven Pro" panose="020B0604020202020204" charset="0"/>
      <p:regular r:id="rId11"/>
      <p:bold r:id="rId12"/>
    </p:embeddedFont>
    <p:embeddedFont>
      <p:font typeface="Nunito"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54">
          <p15:clr>
            <a:srgbClr val="747775"/>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1316523-AADD-4FA1-A9DC-A4FA435865FB}">
  <a:tblStyle styleId="{B1316523-AADD-4FA1-A9DC-A4FA435865F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360" y="64"/>
      </p:cViewPr>
      <p:guideLst>
        <p:guide orient="horz" pos="105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3389a361f9e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3389a361f9e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3389a361f9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3389a361f9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3389a361f9e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3389a361f9e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3389a361f9e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3389a361f9e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3389a361f9e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3389a361f9e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3389a361f9e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3389a361f9e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3389a361f9e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3389a361f9e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0"/>
              </a:spcBef>
              <a:spcAft>
                <a:spcPts val="0"/>
              </a:spcAft>
              <a:buClr>
                <a:schemeClr val="lt1"/>
              </a:buClr>
              <a:buSzPts val="1100"/>
              <a:buChar char="○"/>
              <a:defRPr>
                <a:solidFill>
                  <a:schemeClr val="lt1"/>
                </a:solidFill>
              </a:defRPr>
            </a:lvl2pPr>
            <a:lvl3pPr marL="1371600" lvl="2" indent="-298450" algn="ctr">
              <a:spcBef>
                <a:spcPts val="0"/>
              </a:spcBef>
              <a:spcAft>
                <a:spcPts val="0"/>
              </a:spcAft>
              <a:buClr>
                <a:schemeClr val="lt1"/>
              </a:buClr>
              <a:buSzPts val="1100"/>
              <a:buChar char="■"/>
              <a:defRPr>
                <a:solidFill>
                  <a:schemeClr val="lt1"/>
                </a:solidFill>
              </a:defRPr>
            </a:lvl3pPr>
            <a:lvl4pPr marL="1828800" lvl="3" indent="-298450" algn="ctr">
              <a:spcBef>
                <a:spcPts val="0"/>
              </a:spcBef>
              <a:spcAft>
                <a:spcPts val="0"/>
              </a:spcAft>
              <a:buClr>
                <a:schemeClr val="lt1"/>
              </a:buClr>
              <a:buSzPts val="1100"/>
              <a:buChar char="●"/>
              <a:defRPr>
                <a:solidFill>
                  <a:schemeClr val="lt1"/>
                </a:solidFill>
              </a:defRPr>
            </a:lvl4pPr>
            <a:lvl5pPr marL="2286000" lvl="4" indent="-298450" algn="ctr">
              <a:spcBef>
                <a:spcPts val="0"/>
              </a:spcBef>
              <a:spcAft>
                <a:spcPts val="0"/>
              </a:spcAft>
              <a:buClr>
                <a:schemeClr val="lt1"/>
              </a:buClr>
              <a:buSzPts val="1100"/>
              <a:buChar char="○"/>
              <a:defRPr>
                <a:solidFill>
                  <a:schemeClr val="lt1"/>
                </a:solidFill>
              </a:defRPr>
            </a:lvl5pPr>
            <a:lvl6pPr marL="2743200" lvl="5" indent="-298450" algn="ctr">
              <a:spcBef>
                <a:spcPts val="0"/>
              </a:spcBef>
              <a:spcAft>
                <a:spcPts val="0"/>
              </a:spcAft>
              <a:buClr>
                <a:schemeClr val="lt1"/>
              </a:buClr>
              <a:buSzPts val="1100"/>
              <a:buChar char="■"/>
              <a:defRPr>
                <a:solidFill>
                  <a:schemeClr val="lt1"/>
                </a:solidFill>
              </a:defRPr>
            </a:lvl6pPr>
            <a:lvl7pPr marL="3200400" lvl="6" indent="-298450" algn="ctr">
              <a:spcBef>
                <a:spcPts val="0"/>
              </a:spcBef>
              <a:spcAft>
                <a:spcPts val="0"/>
              </a:spcAft>
              <a:buClr>
                <a:schemeClr val="lt1"/>
              </a:buClr>
              <a:buSzPts val="1100"/>
              <a:buChar char="●"/>
              <a:defRPr>
                <a:solidFill>
                  <a:schemeClr val="lt1"/>
                </a:solidFill>
              </a:defRPr>
            </a:lvl7pPr>
            <a:lvl8pPr marL="3657600" lvl="7" indent="-298450" algn="ctr">
              <a:spcBef>
                <a:spcPts val="0"/>
              </a:spcBef>
              <a:spcAft>
                <a:spcPts val="0"/>
              </a:spcAft>
              <a:buClr>
                <a:schemeClr val="lt1"/>
              </a:buClr>
              <a:buSzPts val="1100"/>
              <a:buChar char="○"/>
              <a:defRPr>
                <a:solidFill>
                  <a:schemeClr val="lt1"/>
                </a:solidFill>
              </a:defRPr>
            </a:lvl8pPr>
            <a:lvl9pPr marL="4114800" lvl="8" indent="-298450" algn="ctr">
              <a:spcBef>
                <a:spcPts val="0"/>
              </a:spcBef>
              <a:spcAft>
                <a:spcPts val="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rm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united-church.zoom.us/j/83195444882"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245889" y="1021976"/>
            <a:ext cx="8652222" cy="2574324"/>
          </a:xfrm>
          <a:prstGeom prst="rect">
            <a:avLst/>
          </a:prstGeom>
        </p:spPr>
        <p:txBody>
          <a:bodyPr spcFirstLastPara="1" wrap="square" lIns="91425" tIns="91425" rIns="91425" bIns="91425" anchor="ctr" anchorCtr="0">
            <a:normAutofit fontScale="90000"/>
          </a:bodyPr>
          <a:lstStyle/>
          <a:p>
            <a:pPr marL="0" lvl="0" indent="0" algn="just" rtl="0">
              <a:lnSpc>
                <a:spcPct val="115000"/>
              </a:lnSpc>
              <a:spcBef>
                <a:spcPts val="0"/>
              </a:spcBef>
              <a:spcAft>
                <a:spcPts val="0"/>
              </a:spcAft>
              <a:buClr>
                <a:schemeClr val="dk1"/>
              </a:buClr>
              <a:buSzPct val="122222"/>
              <a:buFont typeface="Arial"/>
              <a:buNone/>
            </a:pPr>
            <a:r>
              <a:rPr lang="fr" sz="2700" b="1" dirty="0"/>
              <a:t>Rapport de préparation et d'organisation des activités pour l’édition de février 2025 du </a:t>
            </a:r>
            <a:r>
              <a:rPr lang="fr" sz="2700" dirty="0"/>
              <a:t>M</a:t>
            </a:r>
            <a:r>
              <a:rPr lang="fr" sz="2700" b="1" dirty="0"/>
              <a:t>ois de l'</a:t>
            </a:r>
            <a:r>
              <a:rPr lang="fr" sz="2700" dirty="0"/>
              <a:t>H</a:t>
            </a:r>
            <a:r>
              <a:rPr lang="fr" sz="2700" b="1" dirty="0"/>
              <a:t>istoire des personnes d’ascendance africaine</a:t>
            </a:r>
            <a:endParaRPr sz="2700" b="1" dirty="0"/>
          </a:p>
          <a:p>
            <a:pPr marL="0" lvl="0" indent="0" algn="just" rtl="0">
              <a:lnSpc>
                <a:spcPct val="115000"/>
              </a:lnSpc>
              <a:spcBef>
                <a:spcPts val="0"/>
              </a:spcBef>
              <a:spcAft>
                <a:spcPts val="0"/>
              </a:spcAft>
              <a:buNone/>
            </a:pPr>
            <a:r>
              <a:rPr lang="fr" sz="2200" b="1" i="1" dirty="0">
                <a:solidFill>
                  <a:schemeClr val="dk2"/>
                </a:solidFill>
              </a:rPr>
              <a:t>Organisé par l’Église Unie du Canada et les Ministères en francais</a:t>
            </a:r>
            <a:endParaRPr sz="2200" b="1" i="1" dirty="0">
              <a:solidFill>
                <a:schemeClr val="dk2"/>
              </a:solidFill>
            </a:endParaRPr>
          </a:p>
          <a:p>
            <a:pPr marL="0" lvl="0" indent="0" algn="just" rtl="0">
              <a:lnSpc>
                <a:spcPct val="115000"/>
              </a:lnSpc>
              <a:spcBef>
                <a:spcPts val="0"/>
              </a:spcBef>
              <a:spcAft>
                <a:spcPts val="0"/>
              </a:spcAft>
              <a:buNone/>
            </a:pPr>
            <a:endParaRPr sz="1800" i="1" dirty="0">
              <a:solidFill>
                <a:schemeClr val="dk2"/>
              </a:solidFill>
            </a:endParaRPr>
          </a:p>
          <a:p>
            <a:pPr marL="0" lvl="0" indent="0" algn="just" rtl="0">
              <a:lnSpc>
                <a:spcPct val="115000"/>
              </a:lnSpc>
              <a:spcBef>
                <a:spcPts val="0"/>
              </a:spcBef>
              <a:spcAft>
                <a:spcPts val="0"/>
              </a:spcAft>
              <a:buNone/>
            </a:pPr>
            <a:endParaRPr sz="1800" i="1" dirty="0">
              <a:solidFill>
                <a:schemeClr val="dk2"/>
              </a:solidFill>
            </a:endParaRPr>
          </a:p>
          <a:p>
            <a:pPr marL="0" lvl="0" indent="0" algn="just" rtl="0">
              <a:lnSpc>
                <a:spcPct val="115000"/>
              </a:lnSpc>
              <a:spcBef>
                <a:spcPts val="0"/>
              </a:spcBef>
              <a:spcAft>
                <a:spcPts val="0"/>
              </a:spcAft>
              <a:buNone/>
            </a:pPr>
            <a:r>
              <a:rPr lang="fr" sz="1800" i="1" dirty="0"/>
              <a:t>Préparé par:</a:t>
            </a:r>
            <a:endParaRPr sz="1800" i="1" dirty="0"/>
          </a:p>
          <a:p>
            <a:pPr marL="0" lvl="0" indent="0" rtl="0">
              <a:lnSpc>
                <a:spcPct val="115000"/>
              </a:lnSpc>
              <a:spcBef>
                <a:spcPts val="0"/>
              </a:spcBef>
              <a:spcAft>
                <a:spcPts val="0"/>
              </a:spcAft>
              <a:buNone/>
            </a:pPr>
            <a:r>
              <a:rPr lang="fr" sz="1800" i="1" dirty="0"/>
              <a:t>Rev Paul Gesner</a:t>
            </a:r>
            <a:br>
              <a:rPr lang="fr" sz="1800" i="1" dirty="0"/>
            </a:br>
            <a:r>
              <a:rPr lang="fr" sz="1800" i="1" dirty="0"/>
              <a:t>Rev Isaac Kamta</a:t>
            </a:r>
            <a:endParaRPr sz="1800" i="1" dirty="0"/>
          </a:p>
          <a:p>
            <a:pPr marL="0" lvl="0" indent="0" algn="just" rtl="0">
              <a:lnSpc>
                <a:spcPct val="115000"/>
              </a:lnSpc>
              <a:spcBef>
                <a:spcPts val="0"/>
              </a:spcBef>
              <a:spcAft>
                <a:spcPts val="0"/>
              </a:spcAft>
              <a:buNone/>
            </a:pPr>
            <a:r>
              <a:rPr lang="fr" sz="1800" i="1" dirty="0"/>
              <a:t>Sidoine Floriane Mepoubong</a:t>
            </a:r>
            <a:endParaRPr sz="1800" i="1" dirty="0"/>
          </a:p>
          <a:p>
            <a:pPr marL="0" lvl="0" indent="0" algn="just" rtl="0">
              <a:lnSpc>
                <a:spcPct val="115000"/>
              </a:lnSpc>
              <a:spcBef>
                <a:spcPts val="0"/>
              </a:spcBef>
              <a:spcAft>
                <a:spcPts val="0"/>
              </a:spcAft>
              <a:buNone/>
            </a:pPr>
            <a:r>
              <a:rPr lang="fr" sz="1800" i="1" dirty="0"/>
              <a:t>Ruth Sandeu</a:t>
            </a:r>
            <a:endParaRPr sz="1800" i="1" dirty="0"/>
          </a:p>
          <a:p>
            <a:pPr marL="0" lvl="0" indent="0" algn="l" rtl="0">
              <a:spcBef>
                <a:spcPts val="0"/>
              </a:spcBef>
              <a:spcAft>
                <a:spcPts val="0"/>
              </a:spcAft>
              <a:buNone/>
            </a:pPr>
            <a:endParaRPr dirty="0"/>
          </a:p>
        </p:txBody>
      </p:sp>
      <p:sp>
        <p:nvSpPr>
          <p:cNvPr id="278" name="Google Shape;278;p13"/>
          <p:cNvSpPr txBox="1">
            <a:spLocks noGrp="1"/>
          </p:cNvSpPr>
          <p:nvPr>
            <p:ph type="subTitle" idx="1"/>
          </p:nvPr>
        </p:nvSpPr>
        <p:spPr>
          <a:xfrm>
            <a:off x="245889" y="4121524"/>
            <a:ext cx="8857884" cy="537882"/>
          </a:xfrm>
          <a:prstGeom prst="rect">
            <a:avLst/>
          </a:prstGeom>
        </p:spPr>
        <p:txBody>
          <a:bodyPr spcFirstLastPara="1" wrap="square" lIns="91425" tIns="91425" rIns="91425" bIns="91425" anchor="t" anchorCtr="0">
            <a:normAutofit fontScale="25000" lnSpcReduction="20000"/>
          </a:bodyPr>
          <a:lstStyle/>
          <a:p>
            <a:pPr marL="0" lvl="0" indent="0" algn="ctr" rtl="0">
              <a:lnSpc>
                <a:spcPct val="115000"/>
              </a:lnSpc>
              <a:spcBef>
                <a:spcPts val="0"/>
              </a:spcBef>
              <a:spcAft>
                <a:spcPts val="0"/>
              </a:spcAft>
              <a:buClr>
                <a:schemeClr val="dk1"/>
              </a:buClr>
              <a:buSzPts val="1100"/>
              <a:buFont typeface="Arial"/>
              <a:buNone/>
            </a:pPr>
            <a:r>
              <a:rPr lang="fr" sz="8000" b="1" dirty="0"/>
              <a:t>Thème principal: “L'ÉVEIL DE CONSCIENCE RÉSIDE DANS UNE VRAIE UNITÉ TOUT EN GARDANT NOTRE IDENTITÉ”.</a:t>
            </a:r>
            <a:endParaRPr sz="8000" b="1" dirty="0"/>
          </a:p>
          <a:p>
            <a:pPr marL="0" lvl="0" indent="0" algn="l" rtl="0">
              <a:spcBef>
                <a:spcPts val="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109250" y="111250"/>
            <a:ext cx="8671800" cy="753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sz="1911"/>
              <a:t>Comite de reflexion en vue de la préparation et de l'organisation des activités du mois de l”histoire des personnes d'ascendance africaine: édition de février 2025</a:t>
            </a:r>
            <a:r>
              <a:rPr lang="fr"/>
              <a:t> </a:t>
            </a:r>
            <a:endParaRPr/>
          </a:p>
        </p:txBody>
      </p:sp>
      <p:graphicFrame>
        <p:nvGraphicFramePr>
          <p:cNvPr id="284" name="Google Shape;284;p14"/>
          <p:cNvGraphicFramePr/>
          <p:nvPr>
            <p:extLst>
              <p:ext uri="{D42A27DB-BD31-4B8C-83A1-F6EECF244321}">
                <p14:modId xmlns:p14="http://schemas.microsoft.com/office/powerpoint/2010/main" val="1276666239"/>
              </p:ext>
            </p:extLst>
          </p:nvPr>
        </p:nvGraphicFramePr>
        <p:xfrm>
          <a:off x="425277" y="703491"/>
          <a:ext cx="8070669" cy="4366722"/>
        </p:xfrm>
        <a:graphic>
          <a:graphicData uri="http://schemas.openxmlformats.org/drawingml/2006/table">
            <a:tbl>
              <a:tblPr>
                <a:noFill/>
                <a:tableStyleId>{B1316523-AADD-4FA1-A9DC-A4FA435865FB}</a:tableStyleId>
              </a:tblPr>
              <a:tblGrid>
                <a:gridCol w="2690223">
                  <a:extLst>
                    <a:ext uri="{9D8B030D-6E8A-4147-A177-3AD203B41FA5}">
                      <a16:colId xmlns:a16="http://schemas.microsoft.com/office/drawing/2014/main" val="20000"/>
                    </a:ext>
                  </a:extLst>
                </a:gridCol>
                <a:gridCol w="2690223">
                  <a:extLst>
                    <a:ext uri="{9D8B030D-6E8A-4147-A177-3AD203B41FA5}">
                      <a16:colId xmlns:a16="http://schemas.microsoft.com/office/drawing/2014/main" val="20001"/>
                    </a:ext>
                  </a:extLst>
                </a:gridCol>
                <a:gridCol w="2690223">
                  <a:extLst>
                    <a:ext uri="{9D8B030D-6E8A-4147-A177-3AD203B41FA5}">
                      <a16:colId xmlns:a16="http://schemas.microsoft.com/office/drawing/2014/main" val="20002"/>
                    </a:ext>
                  </a:extLst>
                </a:gridCol>
              </a:tblGrid>
              <a:tr h="366411">
                <a:tc>
                  <a:txBody>
                    <a:bodyPr/>
                    <a:lstStyle/>
                    <a:p>
                      <a:pPr marL="0" lvl="0" indent="0" algn="l" rtl="0">
                        <a:spcBef>
                          <a:spcPts val="0"/>
                        </a:spcBef>
                        <a:spcAft>
                          <a:spcPts val="0"/>
                        </a:spcAft>
                        <a:buNone/>
                      </a:pPr>
                      <a:r>
                        <a:rPr lang="fr" b="1"/>
                        <a:t>Noms</a:t>
                      </a:r>
                      <a:endParaRPr b="1"/>
                    </a:p>
                  </a:txBody>
                  <a:tcPr marL="91425" marR="91425" marT="91425" marB="91425">
                    <a:lnB w="9525" cap="flat" cmpd="sng">
                      <a:solidFill>
                        <a:srgbClr val="BFBFBF"/>
                      </a:solidFill>
                      <a:prstDash val="solid"/>
                      <a:round/>
                      <a:headEnd type="none" w="sm" len="sm"/>
                      <a:tailEnd type="none" w="sm" len="sm"/>
                    </a:lnB>
                  </a:tcPr>
                </a:tc>
                <a:tc>
                  <a:txBody>
                    <a:bodyPr/>
                    <a:lstStyle/>
                    <a:p>
                      <a:pPr marL="0" lvl="0" indent="0" algn="l" rtl="0">
                        <a:spcBef>
                          <a:spcPts val="0"/>
                        </a:spcBef>
                        <a:spcAft>
                          <a:spcPts val="0"/>
                        </a:spcAft>
                        <a:buNone/>
                      </a:pPr>
                      <a:r>
                        <a:rPr lang="fr" b="1"/>
                        <a:t>Statuts</a:t>
                      </a:r>
                      <a:endParaRPr b="1"/>
                    </a:p>
                  </a:txBody>
                  <a:tcPr marL="91425" marR="91425" marT="91425" marB="91425">
                    <a:lnB w="9525" cap="flat" cmpd="sng">
                      <a:solidFill>
                        <a:srgbClr val="BFBFBF"/>
                      </a:solidFill>
                      <a:prstDash val="solid"/>
                      <a:round/>
                      <a:headEnd type="none" w="sm" len="sm"/>
                      <a:tailEnd type="none" w="sm" len="sm"/>
                    </a:lnB>
                  </a:tcPr>
                </a:tc>
                <a:tc>
                  <a:txBody>
                    <a:bodyPr/>
                    <a:lstStyle/>
                    <a:p>
                      <a:pPr marL="0" lvl="0" indent="0" algn="l" rtl="0">
                        <a:spcBef>
                          <a:spcPts val="0"/>
                        </a:spcBef>
                        <a:spcAft>
                          <a:spcPts val="0"/>
                        </a:spcAft>
                        <a:buNone/>
                      </a:pPr>
                      <a:r>
                        <a:rPr lang="fr" b="1" dirty="0"/>
                        <a:t>Communautés</a:t>
                      </a:r>
                      <a:endParaRPr b="1" dirty="0"/>
                    </a:p>
                  </a:txBody>
                  <a:tcPr marL="91425" marR="91425" marT="91425" marB="91425"/>
                </a:tc>
                <a:extLst>
                  <a:ext uri="{0D108BD9-81ED-4DB2-BD59-A6C34878D82A}">
                    <a16:rowId xmlns:a16="http://schemas.microsoft.com/office/drawing/2014/main" val="10000"/>
                  </a:ext>
                </a:extLst>
              </a:tr>
              <a:tr h="332234">
                <a:tc>
                  <a:txBody>
                    <a:bodyPr/>
                    <a:lstStyle/>
                    <a:p>
                      <a:pPr marL="0" lvl="0" indent="0" algn="just" rtl="0">
                        <a:lnSpc>
                          <a:spcPct val="115000"/>
                        </a:lnSpc>
                        <a:spcBef>
                          <a:spcPts val="0"/>
                        </a:spcBef>
                        <a:spcAft>
                          <a:spcPts val="0"/>
                        </a:spcAft>
                        <a:buNone/>
                      </a:pPr>
                      <a:r>
                        <a:rPr lang="fr" sz="1100"/>
                        <a:t>Rev.Gesner Paul</a:t>
                      </a:r>
                      <a:endParaRPr sz="11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marR="0" lvl="0" indent="0" algn="just" rtl="0">
                        <a:lnSpc>
                          <a:spcPct val="115000"/>
                        </a:lnSpc>
                        <a:spcBef>
                          <a:spcPts val="0"/>
                        </a:spcBef>
                        <a:spcAft>
                          <a:spcPts val="0"/>
                        </a:spcAft>
                        <a:buClr>
                          <a:srgbClr val="000000"/>
                        </a:buClr>
                        <a:buFont typeface="Arial"/>
                        <a:buNone/>
                      </a:pPr>
                      <a:r>
                        <a:rPr lang="fr" sz="1100" b="0" i="0" u="none" strike="noStrike" cap="none">
                          <a:solidFill>
                            <a:srgbClr val="000000"/>
                          </a:solidFill>
                          <a:latin typeface="Arial"/>
                          <a:cs typeface="Arial"/>
                          <a:sym typeface="Arial"/>
                        </a:rPr>
                        <a:t>Pasteur (Coordonnateur de l'événement)</a:t>
                      </a:r>
                      <a:endParaRPr sz="1100" b="0" i="0" u="none" strike="noStrike" cap="none">
                        <a:solidFill>
                          <a:srgbClr val="000000"/>
                        </a:solidFill>
                        <a:latin typeface="Arial"/>
                        <a:cs typeface="Arial"/>
                        <a:sym typeface="Arial"/>
                      </a:endParaRPr>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marR="0" lvl="0" indent="0" algn="just" rtl="0">
                        <a:lnSpc>
                          <a:spcPct val="115000"/>
                        </a:lnSpc>
                        <a:spcBef>
                          <a:spcPts val="0"/>
                        </a:spcBef>
                        <a:spcAft>
                          <a:spcPts val="0"/>
                        </a:spcAft>
                        <a:buClr>
                          <a:srgbClr val="000000"/>
                        </a:buClr>
                        <a:buFont typeface="Arial"/>
                        <a:buNone/>
                      </a:pPr>
                      <a:r>
                        <a:rPr lang="fr-CA" sz="1100" b="0" i="0" u="none" strike="noStrike" cap="none" dirty="0">
                          <a:solidFill>
                            <a:srgbClr val="000000"/>
                          </a:solidFill>
                          <a:latin typeface="Arial"/>
                          <a:cs typeface="Arial"/>
                          <a:sym typeface="Arial"/>
                        </a:rPr>
                        <a:t>Église méthodiste de Montréal</a:t>
                      </a:r>
                      <a:endParaRPr sz="1100" b="0" i="0" u="none" strike="noStrike" cap="none" dirty="0">
                        <a:solidFill>
                          <a:srgbClr val="000000"/>
                        </a:solidFill>
                        <a:latin typeface="Arial"/>
                        <a:cs typeface="Arial"/>
                        <a:sym typeface="Arial"/>
                      </a:endParaRPr>
                    </a:p>
                  </a:txBody>
                  <a:tcPr marL="91425" marR="91425" marT="91425" marB="91425">
                    <a:lnL w="9525" cap="flat" cmpd="sng">
                      <a:solidFill>
                        <a:srgbClr val="BFBFBF"/>
                      </a:solidFill>
                      <a:prstDash val="solid"/>
                      <a:round/>
                      <a:headEnd type="none" w="sm" len="sm"/>
                      <a:tailEnd type="none" w="sm" len="sm"/>
                    </a:lnL>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1"/>
                  </a:ext>
                </a:extLst>
              </a:tr>
              <a:tr h="510520">
                <a:tc>
                  <a:txBody>
                    <a:bodyPr/>
                    <a:lstStyle/>
                    <a:p>
                      <a:pPr marL="0" lvl="0" indent="0" algn="just" rtl="0">
                        <a:lnSpc>
                          <a:spcPct val="115000"/>
                        </a:lnSpc>
                        <a:spcBef>
                          <a:spcPts val="0"/>
                        </a:spcBef>
                        <a:spcAft>
                          <a:spcPts val="0"/>
                        </a:spcAft>
                        <a:buNone/>
                      </a:pPr>
                      <a:r>
                        <a:rPr lang="fr" sz="1100"/>
                        <a:t>Rev.Isaac Kamta</a:t>
                      </a:r>
                      <a:endParaRPr sz="11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1100"/>
                        <a:t>Pasteur (Co-coordonnateur de l'événement)</a:t>
                      </a:r>
                      <a:endParaRPr sz="11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1100" dirty="0"/>
                        <a:t>MPFT</a:t>
                      </a:r>
                      <a:endParaRPr sz="11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2"/>
                  </a:ext>
                </a:extLst>
              </a:tr>
              <a:tr h="332234">
                <a:tc>
                  <a:txBody>
                    <a:bodyPr/>
                    <a:lstStyle/>
                    <a:p>
                      <a:pPr marL="0" lvl="0" indent="0" algn="just" rtl="0">
                        <a:lnSpc>
                          <a:spcPct val="115000"/>
                        </a:lnSpc>
                        <a:spcBef>
                          <a:spcPts val="0"/>
                        </a:spcBef>
                        <a:spcAft>
                          <a:spcPts val="0"/>
                        </a:spcAft>
                        <a:buNone/>
                      </a:pPr>
                      <a:r>
                        <a:rPr lang="fr" sz="1100"/>
                        <a:t>Rev.Koffi Akoussah</a:t>
                      </a:r>
                      <a:endParaRPr sz="11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1100" dirty="0"/>
                        <a:t>Pasteur</a:t>
                      </a:r>
                      <a:endParaRPr sz="11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1100"/>
                        <a:t>ÉU/SM</a:t>
                      </a:r>
                      <a:endParaRPr sz="11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3"/>
                  </a:ext>
                </a:extLst>
              </a:tr>
              <a:tr h="332234">
                <a:tc>
                  <a:txBody>
                    <a:bodyPr/>
                    <a:lstStyle/>
                    <a:p>
                      <a:pPr marL="0" lvl="0" indent="0" algn="just" rtl="0">
                        <a:lnSpc>
                          <a:spcPct val="115000"/>
                        </a:lnSpc>
                        <a:spcBef>
                          <a:spcPts val="0"/>
                        </a:spcBef>
                        <a:spcAft>
                          <a:spcPts val="0"/>
                        </a:spcAft>
                        <a:buNone/>
                      </a:pPr>
                      <a:r>
                        <a:rPr lang="fr" sz="1100"/>
                        <a:t>Ruth Sandeu</a:t>
                      </a:r>
                      <a:endParaRPr sz="11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1100"/>
                        <a:t>Responsable administrative</a:t>
                      </a:r>
                      <a:endParaRPr sz="11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1100" dirty="0"/>
                        <a:t>Staff</a:t>
                      </a:r>
                      <a:endParaRPr sz="11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4"/>
                  </a:ext>
                </a:extLst>
              </a:tr>
              <a:tr h="332234">
                <a:tc>
                  <a:txBody>
                    <a:bodyPr/>
                    <a:lstStyle/>
                    <a:p>
                      <a:pPr marL="0" lvl="0" indent="0" algn="just" rtl="0">
                        <a:lnSpc>
                          <a:spcPct val="115000"/>
                        </a:lnSpc>
                        <a:spcBef>
                          <a:spcPts val="0"/>
                        </a:spcBef>
                        <a:spcAft>
                          <a:spcPts val="0"/>
                        </a:spcAft>
                        <a:buClr>
                          <a:schemeClr val="dk1"/>
                        </a:buClr>
                        <a:buSzPts val="1100"/>
                        <a:buFont typeface="Arial"/>
                        <a:buNone/>
                      </a:pPr>
                      <a:r>
                        <a:rPr lang="fr" sz="1100">
                          <a:solidFill>
                            <a:schemeClr val="dk2"/>
                          </a:solidFill>
                        </a:rPr>
                        <a:t>Luc Noubissi</a:t>
                      </a:r>
                      <a:endParaRPr sz="1100">
                        <a:solidFill>
                          <a:schemeClr val="dk2"/>
                        </a:solidFill>
                      </a:endParaRPr>
                    </a:p>
                  </a:txBody>
                  <a:tcPr marL="91425" marR="91425" marT="91425" marB="91425">
                    <a:lnT w="9525" cap="flat" cmpd="sng">
                      <a:solidFill>
                        <a:srgbClr val="BFBFBF"/>
                      </a:solidFill>
                      <a:prstDash val="solid"/>
                      <a:round/>
                      <a:headEnd type="none" w="sm" len="sm"/>
                      <a:tailEnd type="none" w="sm" len="sm"/>
                    </a:lnT>
                  </a:tcPr>
                </a:tc>
                <a:tc>
                  <a:txBody>
                    <a:bodyPr/>
                    <a:lstStyle/>
                    <a:p>
                      <a:pPr marL="0" lvl="0" indent="0" algn="l" rtl="0">
                        <a:spcBef>
                          <a:spcPts val="0"/>
                        </a:spcBef>
                        <a:spcAft>
                          <a:spcPts val="0"/>
                        </a:spcAft>
                        <a:buNone/>
                      </a:pPr>
                      <a:endParaRPr sz="1100"/>
                    </a:p>
                  </a:txBody>
                  <a:tcPr marL="91425" marR="91425" marT="91425" marB="91425">
                    <a:lnT w="9525" cap="flat" cmpd="sng">
                      <a:solidFill>
                        <a:srgbClr val="BFBFBF"/>
                      </a:solidFill>
                      <a:prstDash val="solid"/>
                      <a:round/>
                      <a:headEnd type="none" w="sm" len="sm"/>
                      <a:tailEnd type="none" w="sm" len="sm"/>
                    </a:lnT>
                  </a:tcPr>
                </a:tc>
                <a:tc>
                  <a:txBody>
                    <a:bodyPr/>
                    <a:lstStyle/>
                    <a:p>
                      <a:pPr marL="0" lvl="0" indent="0" algn="l" rtl="0">
                        <a:spcBef>
                          <a:spcPts val="0"/>
                        </a:spcBef>
                        <a:spcAft>
                          <a:spcPts val="0"/>
                        </a:spcAft>
                        <a:buNone/>
                      </a:pPr>
                      <a:r>
                        <a:rPr lang="fr" sz="1100" dirty="0"/>
                        <a:t>MPFT</a:t>
                      </a:r>
                      <a:endParaRPr sz="1100" dirty="0"/>
                    </a:p>
                  </a:txBody>
                  <a:tcPr marL="91425" marR="91425" marT="91425" marB="91425">
                    <a:lnT w="9525" cap="flat" cmpd="sng">
                      <a:solidFill>
                        <a:srgbClr val="BFBFBF"/>
                      </a:solidFill>
                      <a:prstDash val="solid"/>
                      <a:round/>
                      <a:headEnd type="none" w="sm" len="sm"/>
                      <a:tailEnd type="none" w="sm" len="sm"/>
                    </a:lnT>
                  </a:tcPr>
                </a:tc>
                <a:extLst>
                  <a:ext uri="{0D108BD9-81ED-4DB2-BD59-A6C34878D82A}">
                    <a16:rowId xmlns:a16="http://schemas.microsoft.com/office/drawing/2014/main" val="10005"/>
                  </a:ext>
                </a:extLst>
              </a:tr>
              <a:tr h="479161">
                <a:tc>
                  <a:txBody>
                    <a:bodyPr/>
                    <a:lstStyle/>
                    <a:p>
                      <a:pPr marL="0" lvl="0" indent="0" algn="l" rtl="0">
                        <a:spcBef>
                          <a:spcPts val="0"/>
                        </a:spcBef>
                        <a:spcAft>
                          <a:spcPts val="0"/>
                        </a:spcAft>
                        <a:buNone/>
                      </a:pPr>
                      <a:r>
                        <a:rPr lang="fr" sz="1100">
                          <a:solidFill>
                            <a:schemeClr val="dk2"/>
                          </a:solidFill>
                        </a:rPr>
                        <a:t>Rev.Emmanuel Tehindrazavalo</a:t>
                      </a:r>
                      <a:endParaRPr sz="1100">
                        <a:solidFill>
                          <a:schemeClr val="dk2"/>
                        </a:solidFill>
                      </a:endParaRPr>
                    </a:p>
                  </a:txBody>
                  <a:tcPr marL="91425" marR="91425" marT="91425" marB="91425"/>
                </a:tc>
                <a:tc>
                  <a:txBody>
                    <a:bodyPr/>
                    <a:lstStyle/>
                    <a:p>
                      <a:pPr marL="0" lvl="0" indent="0" algn="l" rtl="0">
                        <a:spcBef>
                          <a:spcPts val="0"/>
                        </a:spcBef>
                        <a:spcAft>
                          <a:spcPts val="0"/>
                        </a:spcAft>
                        <a:buNone/>
                      </a:pPr>
                      <a:r>
                        <a:rPr lang="fr" sz="1100"/>
                        <a:t>Responsable des ministères en Francais.</a:t>
                      </a:r>
                      <a:endParaRPr sz="1100"/>
                    </a:p>
                  </a:txBody>
                  <a:tcPr marL="91425" marR="91425" marT="91425" marB="91425"/>
                </a:tc>
                <a:tc>
                  <a:txBody>
                    <a:bodyPr/>
                    <a:lstStyle/>
                    <a:p>
                      <a:pPr marL="0" lvl="0" indent="0" algn="l" rtl="0">
                        <a:spcBef>
                          <a:spcPts val="0"/>
                        </a:spcBef>
                        <a:spcAft>
                          <a:spcPts val="0"/>
                        </a:spcAft>
                        <a:buNone/>
                      </a:pPr>
                      <a:r>
                        <a:rPr lang="fr-CA" sz="1100" dirty="0"/>
                        <a:t>Staff</a:t>
                      </a:r>
                      <a:endParaRPr sz="1100" dirty="0"/>
                    </a:p>
                  </a:txBody>
                  <a:tcPr marL="91425" marR="91425" marT="91425" marB="91425"/>
                </a:tc>
                <a:extLst>
                  <a:ext uri="{0D108BD9-81ED-4DB2-BD59-A6C34878D82A}">
                    <a16:rowId xmlns:a16="http://schemas.microsoft.com/office/drawing/2014/main" val="10006"/>
                  </a:ext>
                </a:extLst>
              </a:tr>
              <a:tr h="332234">
                <a:tc>
                  <a:txBody>
                    <a:bodyPr/>
                    <a:lstStyle/>
                    <a:p>
                      <a:pPr marL="0" lvl="0" indent="0" algn="just" rtl="0">
                        <a:lnSpc>
                          <a:spcPct val="115000"/>
                        </a:lnSpc>
                        <a:spcBef>
                          <a:spcPts val="0"/>
                        </a:spcBef>
                        <a:spcAft>
                          <a:spcPts val="0"/>
                        </a:spcAft>
                        <a:buClr>
                          <a:schemeClr val="dk1"/>
                        </a:buClr>
                        <a:buSzPts val="1100"/>
                        <a:buFont typeface="Arial"/>
                        <a:buNone/>
                      </a:pPr>
                      <a:r>
                        <a:rPr lang="fr" sz="1100">
                          <a:solidFill>
                            <a:schemeClr val="dk2"/>
                          </a:solidFill>
                        </a:rPr>
                        <a:t>Dayang Armand</a:t>
                      </a:r>
                      <a:endParaRPr sz="1100">
                        <a:solidFill>
                          <a:schemeClr val="dk2"/>
                        </a:solidFill>
                      </a:endParaRPr>
                    </a:p>
                  </a:txBody>
                  <a:tcPr marL="91425" marR="91425" marT="91425" marB="91425"/>
                </a:tc>
                <a:tc>
                  <a:txBody>
                    <a:bodyPr/>
                    <a:lstStyle/>
                    <a:p>
                      <a:pPr marL="0" lvl="0" indent="0" algn="l" rtl="0">
                        <a:spcBef>
                          <a:spcPts val="0"/>
                        </a:spcBef>
                        <a:spcAft>
                          <a:spcPts val="0"/>
                        </a:spcAft>
                        <a:buNone/>
                      </a:pPr>
                      <a:endParaRPr sz="1100"/>
                    </a:p>
                  </a:txBody>
                  <a:tcPr marL="91425" marR="91425" marT="91425" marB="91425"/>
                </a:tc>
                <a:tc>
                  <a:txBody>
                    <a:bodyPr/>
                    <a:lstStyle/>
                    <a:p>
                      <a:pPr marL="0" lvl="0" indent="0" algn="l" rtl="0">
                        <a:spcBef>
                          <a:spcPts val="0"/>
                        </a:spcBef>
                        <a:spcAft>
                          <a:spcPts val="0"/>
                        </a:spcAft>
                        <a:buNone/>
                      </a:pPr>
                      <a:r>
                        <a:rPr lang="fr" sz="1100" dirty="0"/>
                        <a:t>MPFL</a:t>
                      </a:r>
                      <a:endParaRPr sz="1100" dirty="0"/>
                    </a:p>
                  </a:txBody>
                  <a:tcPr marL="91425" marR="91425" marT="91425" marB="91425"/>
                </a:tc>
                <a:extLst>
                  <a:ext uri="{0D108BD9-81ED-4DB2-BD59-A6C34878D82A}">
                    <a16:rowId xmlns:a16="http://schemas.microsoft.com/office/drawing/2014/main" val="10007"/>
                  </a:ext>
                </a:extLst>
              </a:tr>
              <a:tr h="688807">
                <a:tc>
                  <a:txBody>
                    <a:bodyPr/>
                    <a:lstStyle/>
                    <a:p>
                      <a:pPr marL="0" lvl="0" indent="0" algn="just" rtl="0">
                        <a:lnSpc>
                          <a:spcPct val="115000"/>
                        </a:lnSpc>
                        <a:spcBef>
                          <a:spcPts val="0"/>
                        </a:spcBef>
                        <a:spcAft>
                          <a:spcPts val="0"/>
                        </a:spcAft>
                        <a:buNone/>
                      </a:pPr>
                      <a:r>
                        <a:rPr lang="fr" sz="1100">
                          <a:solidFill>
                            <a:schemeClr val="dk2"/>
                          </a:solidFill>
                        </a:rPr>
                        <a:t>Floriane Mepoubong</a:t>
                      </a:r>
                      <a:endParaRPr sz="1100">
                        <a:solidFill>
                          <a:schemeClr val="dk2"/>
                        </a:solidFill>
                      </a:endParaRPr>
                    </a:p>
                    <a:p>
                      <a:pPr marL="0" lvl="0" indent="0" algn="just" rtl="0">
                        <a:lnSpc>
                          <a:spcPct val="115000"/>
                        </a:lnSpc>
                        <a:spcBef>
                          <a:spcPts val="0"/>
                        </a:spcBef>
                        <a:spcAft>
                          <a:spcPts val="0"/>
                        </a:spcAft>
                        <a:buNone/>
                      </a:pPr>
                      <a:endParaRPr sz="1100">
                        <a:solidFill>
                          <a:schemeClr val="dk2"/>
                        </a:solidFill>
                      </a:endParaRPr>
                    </a:p>
                    <a:p>
                      <a:pPr marL="0" lvl="0" indent="0" algn="just" rtl="0">
                        <a:lnSpc>
                          <a:spcPct val="115000"/>
                        </a:lnSpc>
                        <a:spcBef>
                          <a:spcPts val="0"/>
                        </a:spcBef>
                        <a:spcAft>
                          <a:spcPts val="0"/>
                        </a:spcAft>
                        <a:buClr>
                          <a:schemeClr val="dk1"/>
                        </a:buClr>
                        <a:buSzPts val="1100"/>
                        <a:buFont typeface="Arial"/>
                        <a:buNone/>
                      </a:pPr>
                      <a:r>
                        <a:rPr lang="fr" sz="1100">
                          <a:solidFill>
                            <a:schemeClr val="dk2"/>
                          </a:solidFill>
                        </a:rPr>
                        <a:t>Stephen Keloko</a:t>
                      </a:r>
                      <a:endParaRPr sz="1100">
                        <a:solidFill>
                          <a:schemeClr val="dk2"/>
                        </a:solidFill>
                      </a:endParaRPr>
                    </a:p>
                  </a:txBody>
                  <a:tcPr marL="91425" marR="91425" marT="91425" marB="91425"/>
                </a:tc>
                <a:tc>
                  <a:txBody>
                    <a:bodyPr/>
                    <a:lstStyle/>
                    <a:p>
                      <a:pPr marL="0" lvl="0" indent="0" algn="l" rtl="0">
                        <a:spcBef>
                          <a:spcPts val="0"/>
                        </a:spcBef>
                        <a:spcAft>
                          <a:spcPts val="0"/>
                        </a:spcAft>
                        <a:buNone/>
                      </a:pPr>
                      <a:endParaRPr sz="1100"/>
                    </a:p>
                  </a:txBody>
                  <a:tcPr marL="91425" marR="91425" marT="91425" marB="91425"/>
                </a:tc>
                <a:tc>
                  <a:txBody>
                    <a:bodyPr/>
                    <a:lstStyle/>
                    <a:p>
                      <a:pPr marL="0" lvl="0" indent="0" algn="just" rtl="0">
                        <a:lnSpc>
                          <a:spcPct val="115000"/>
                        </a:lnSpc>
                        <a:spcBef>
                          <a:spcPts val="0"/>
                        </a:spcBef>
                        <a:spcAft>
                          <a:spcPts val="0"/>
                        </a:spcAft>
                        <a:buNone/>
                      </a:pPr>
                      <a:r>
                        <a:rPr lang="fr" sz="1100" dirty="0">
                          <a:solidFill>
                            <a:schemeClr val="dk2"/>
                          </a:solidFill>
                        </a:rPr>
                        <a:t>ÉU/PT</a:t>
                      </a:r>
                      <a:endParaRPr sz="1100" dirty="0">
                        <a:solidFill>
                          <a:schemeClr val="dk2"/>
                        </a:solidFill>
                      </a:endParaRPr>
                    </a:p>
                    <a:p>
                      <a:pPr marL="0" lvl="0" indent="0" algn="just" rtl="0">
                        <a:lnSpc>
                          <a:spcPct val="115000"/>
                        </a:lnSpc>
                        <a:spcBef>
                          <a:spcPts val="0"/>
                        </a:spcBef>
                        <a:spcAft>
                          <a:spcPts val="0"/>
                        </a:spcAft>
                        <a:buNone/>
                      </a:pPr>
                      <a:endParaRPr sz="1100" dirty="0">
                        <a:solidFill>
                          <a:schemeClr val="dk2"/>
                        </a:solidFill>
                      </a:endParaRPr>
                    </a:p>
                    <a:p>
                      <a:pPr marL="0" lvl="0" indent="0" algn="just" rtl="0">
                        <a:lnSpc>
                          <a:spcPct val="115000"/>
                        </a:lnSpc>
                        <a:spcBef>
                          <a:spcPts val="0"/>
                        </a:spcBef>
                        <a:spcAft>
                          <a:spcPts val="0"/>
                        </a:spcAft>
                        <a:buClr>
                          <a:schemeClr val="dk1"/>
                        </a:buClr>
                        <a:buSzPts val="1100"/>
                        <a:buFont typeface="Arial"/>
                        <a:buNone/>
                      </a:pPr>
                      <a:r>
                        <a:rPr lang="fr" sz="1100" dirty="0">
                          <a:solidFill>
                            <a:schemeClr val="dk2"/>
                          </a:solidFill>
                        </a:rPr>
                        <a:t>MPFT</a:t>
                      </a:r>
                      <a:endParaRPr sz="1100" dirty="0">
                        <a:solidFill>
                          <a:schemeClr val="dk2"/>
                        </a:solidFill>
                      </a:endParaRPr>
                    </a:p>
                  </a:txBody>
                  <a:tcPr marL="91425" marR="91425" marT="91425" marB="91425"/>
                </a:tc>
                <a:extLst>
                  <a:ext uri="{0D108BD9-81ED-4DB2-BD59-A6C34878D82A}">
                    <a16:rowId xmlns:a16="http://schemas.microsoft.com/office/drawing/2014/main" val="10008"/>
                  </a:ext>
                </a:extLst>
              </a:tr>
              <a:tr h="332234">
                <a:tc>
                  <a:txBody>
                    <a:bodyPr/>
                    <a:lstStyle/>
                    <a:p>
                      <a:pPr marL="0" lvl="0" indent="0" algn="just" rtl="0">
                        <a:lnSpc>
                          <a:spcPct val="115000"/>
                        </a:lnSpc>
                        <a:spcBef>
                          <a:spcPts val="0"/>
                        </a:spcBef>
                        <a:spcAft>
                          <a:spcPts val="0"/>
                        </a:spcAft>
                        <a:buClr>
                          <a:schemeClr val="dk1"/>
                        </a:buClr>
                        <a:buSzPts val="1100"/>
                        <a:buFont typeface="Arial"/>
                        <a:buNone/>
                      </a:pPr>
                      <a:r>
                        <a:rPr lang="fr" sz="1100"/>
                        <a:t>Marie Silvenie</a:t>
                      </a:r>
                      <a:endParaRPr sz="1100"/>
                    </a:p>
                  </a:txBody>
                  <a:tcPr marL="91425" marR="91425" marT="91425" marB="91425"/>
                </a:tc>
                <a:tc>
                  <a:txBody>
                    <a:bodyPr/>
                    <a:lstStyle/>
                    <a:p>
                      <a:pPr marL="0" lvl="0" indent="0" algn="l" rtl="0">
                        <a:spcBef>
                          <a:spcPts val="0"/>
                        </a:spcBef>
                        <a:spcAft>
                          <a:spcPts val="0"/>
                        </a:spcAft>
                        <a:buNone/>
                      </a:pPr>
                      <a:endParaRPr sz="1100"/>
                    </a:p>
                  </a:txBody>
                  <a:tcPr marL="91425" marR="91425" marT="91425" marB="91425"/>
                </a:tc>
                <a:tc>
                  <a:txBody>
                    <a:bodyPr/>
                    <a:lstStyle/>
                    <a:p>
                      <a:pPr marL="0" lvl="0" indent="0" algn="l" rtl="0">
                        <a:spcBef>
                          <a:spcPts val="0"/>
                        </a:spcBef>
                        <a:spcAft>
                          <a:spcPts val="0"/>
                        </a:spcAft>
                        <a:buNone/>
                      </a:pPr>
                      <a:endParaRPr sz="1100" dirty="0"/>
                    </a:p>
                  </a:txBody>
                  <a:tcPr marL="91425" marR="91425" marT="91425" marB="91425"/>
                </a:tc>
                <a:extLst>
                  <a:ext uri="{0D108BD9-81ED-4DB2-BD59-A6C34878D82A}">
                    <a16:rowId xmlns:a16="http://schemas.microsoft.com/office/drawing/2014/main" val="10009"/>
                  </a:ext>
                </a:extLst>
              </a:tr>
            </a:tbl>
          </a:graphicData>
        </a:graphic>
      </p:graphicFrame>
      <p:cxnSp>
        <p:nvCxnSpPr>
          <p:cNvPr id="285" name="Google Shape;285;p14"/>
          <p:cNvCxnSpPr/>
          <p:nvPr/>
        </p:nvCxnSpPr>
        <p:spPr>
          <a:xfrm>
            <a:off x="402225" y="4450275"/>
            <a:ext cx="8335800" cy="30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15"/>
          <p:cNvSpPr txBox="1">
            <a:spLocks noGrp="1"/>
          </p:cNvSpPr>
          <p:nvPr>
            <p:ph type="title"/>
          </p:nvPr>
        </p:nvSpPr>
        <p:spPr>
          <a:xfrm>
            <a:off x="737661" y="132567"/>
            <a:ext cx="7840200" cy="59245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dirty="0"/>
              <a:t>Mandat et organisation du comite de reflexion</a:t>
            </a:r>
            <a:endParaRPr dirty="0"/>
          </a:p>
        </p:txBody>
      </p:sp>
      <p:sp>
        <p:nvSpPr>
          <p:cNvPr id="291" name="Google Shape;291;p15"/>
          <p:cNvSpPr txBox="1">
            <a:spLocks noGrp="1"/>
          </p:cNvSpPr>
          <p:nvPr>
            <p:ph type="body" idx="1"/>
          </p:nvPr>
        </p:nvSpPr>
        <p:spPr>
          <a:xfrm>
            <a:off x="315044" y="806825"/>
            <a:ext cx="4572001" cy="4204108"/>
          </a:xfrm>
          <a:prstGeom prst="rect">
            <a:avLst/>
          </a:prstGeom>
        </p:spPr>
        <p:txBody>
          <a:bodyPr spcFirstLastPara="1" wrap="square" lIns="91425" tIns="91425" rIns="91425" bIns="91425" anchor="t" anchorCtr="0">
            <a:normAutofit fontScale="70000" lnSpcReduction="20000"/>
          </a:bodyPr>
          <a:lstStyle/>
          <a:p>
            <a:pPr marL="457200" lvl="0" indent="-267811" algn="l" rtl="0">
              <a:spcBef>
                <a:spcPts val="0"/>
              </a:spcBef>
              <a:spcAft>
                <a:spcPts val="0"/>
              </a:spcAft>
              <a:buSzPct val="100000"/>
              <a:buChar char="➢"/>
            </a:pPr>
            <a:r>
              <a:rPr lang="fr" sz="1900" b="1" dirty="0"/>
              <a:t>Objectif général</a:t>
            </a:r>
            <a:endParaRPr sz="1900" b="1" dirty="0"/>
          </a:p>
          <a:p>
            <a:pPr marL="0" lvl="0" indent="0" algn="l" rtl="0">
              <a:spcBef>
                <a:spcPts val="1200"/>
              </a:spcBef>
              <a:spcAft>
                <a:spcPts val="0"/>
              </a:spcAft>
              <a:buNone/>
            </a:pPr>
            <a:r>
              <a:rPr lang="fr" sz="1900" dirty="0"/>
              <a:t>Poser les bases de réflexion sur les différentes thématiques en perspectives qui pourraient être abordées lors de l’édition de février 2025 avec pour thème central : L’éveil de conscience des personnes d’ascendance africaine.</a:t>
            </a:r>
            <a:endParaRPr sz="1900" dirty="0"/>
          </a:p>
          <a:p>
            <a:pPr marL="457200" lvl="0" indent="-267811" algn="l" rtl="0">
              <a:spcBef>
                <a:spcPts val="1200"/>
              </a:spcBef>
              <a:spcAft>
                <a:spcPts val="0"/>
              </a:spcAft>
              <a:buSzPct val="100000"/>
              <a:buChar char="★"/>
            </a:pPr>
            <a:r>
              <a:rPr lang="fr" sz="1900" dirty="0"/>
              <a:t>Le comité de réflexion s'est réuni 6 fois entre mi- décembre 2024 et début mars 2025.</a:t>
            </a:r>
            <a:endParaRPr sz="1900" dirty="0"/>
          </a:p>
          <a:p>
            <a:pPr marL="457200" lvl="0" indent="-267811" algn="l" rtl="0">
              <a:spcBef>
                <a:spcPts val="1200"/>
              </a:spcBef>
              <a:spcAft>
                <a:spcPts val="0"/>
              </a:spcAft>
              <a:buSzPct val="100000"/>
              <a:buChar char="❖"/>
            </a:pPr>
            <a:r>
              <a:rPr lang="fr" sz="1900" dirty="0"/>
              <a:t>Jeudi 12 décembre 2024 a 19h30: Prise de contact et établissement des objectifs de rencontre de préparation</a:t>
            </a:r>
            <a:endParaRPr sz="1900" dirty="0"/>
          </a:p>
          <a:p>
            <a:pPr marL="457200" lvl="0" indent="-267811" algn="l" rtl="0">
              <a:spcBef>
                <a:spcPts val="0"/>
              </a:spcBef>
              <a:spcAft>
                <a:spcPts val="0"/>
              </a:spcAft>
              <a:buSzPct val="100000"/>
              <a:buChar char="❖"/>
            </a:pPr>
            <a:r>
              <a:rPr lang="fr" sz="1900" dirty="0"/>
              <a:t>Jeudi le 09 janvier 2025 a 19h30.</a:t>
            </a:r>
            <a:endParaRPr sz="1900" dirty="0"/>
          </a:p>
          <a:p>
            <a:pPr marL="457200" lvl="0" indent="-267811" algn="l" rtl="0">
              <a:spcBef>
                <a:spcPts val="0"/>
              </a:spcBef>
              <a:spcAft>
                <a:spcPts val="0"/>
              </a:spcAft>
              <a:buSzPct val="100000"/>
              <a:buChar char="❖"/>
            </a:pPr>
            <a:r>
              <a:rPr lang="fr" sz="1900" dirty="0"/>
              <a:t>Mercredi le 15 janvier 2025</a:t>
            </a:r>
            <a:endParaRPr sz="1900" dirty="0"/>
          </a:p>
          <a:p>
            <a:pPr marL="457200" lvl="0" indent="-267811" algn="l" rtl="0">
              <a:spcBef>
                <a:spcPts val="0"/>
              </a:spcBef>
              <a:spcAft>
                <a:spcPts val="0"/>
              </a:spcAft>
              <a:buSzPct val="100000"/>
              <a:buChar char="❖"/>
            </a:pPr>
            <a:r>
              <a:rPr lang="fr" sz="1900" dirty="0"/>
              <a:t>Mercredi 22 janvier a 19h30</a:t>
            </a:r>
            <a:endParaRPr sz="1900" dirty="0"/>
          </a:p>
          <a:p>
            <a:pPr marL="457200" lvl="0" indent="-267811" algn="l" rtl="0">
              <a:spcBef>
                <a:spcPts val="0"/>
              </a:spcBef>
              <a:spcAft>
                <a:spcPts val="0"/>
              </a:spcAft>
              <a:buSzPct val="100000"/>
              <a:buChar char="❖"/>
            </a:pPr>
            <a:r>
              <a:rPr lang="fr" sz="1900" dirty="0"/>
              <a:t>Lundi 17 février 2025 a 19h30: rencontre de mi-parcours</a:t>
            </a:r>
            <a:endParaRPr sz="1900" dirty="0"/>
          </a:p>
          <a:p>
            <a:pPr marL="457200" lvl="0" indent="-267811" algn="l" rtl="0">
              <a:spcBef>
                <a:spcPts val="0"/>
              </a:spcBef>
              <a:spcAft>
                <a:spcPts val="0"/>
              </a:spcAft>
              <a:buSzPct val="100000"/>
              <a:buChar char="❖"/>
            </a:pPr>
            <a:r>
              <a:rPr lang="fr" sz="1900" dirty="0"/>
              <a:t>Lundi 10 mars 2025 a 19h30: rencontre de bilan sur les activités</a:t>
            </a:r>
            <a:endParaRPr dirty="0"/>
          </a:p>
        </p:txBody>
      </p:sp>
      <p:sp>
        <p:nvSpPr>
          <p:cNvPr id="292" name="Google Shape;292;p15"/>
          <p:cNvSpPr txBox="1">
            <a:spLocks noGrp="1"/>
          </p:cNvSpPr>
          <p:nvPr>
            <p:ph type="body" idx="2"/>
          </p:nvPr>
        </p:nvSpPr>
        <p:spPr>
          <a:xfrm>
            <a:off x="4771785" y="748069"/>
            <a:ext cx="4356847" cy="4285916"/>
          </a:xfrm>
          <a:prstGeom prst="rect">
            <a:avLst/>
          </a:prstGeom>
        </p:spPr>
        <p:txBody>
          <a:bodyPr spcFirstLastPara="1" wrap="square" lIns="91425" tIns="91425" rIns="91425" bIns="91425" anchor="t" anchorCtr="0">
            <a:normAutofit/>
          </a:bodyPr>
          <a:lstStyle/>
          <a:p>
            <a:pPr marL="457200" lvl="0" indent="-286385" algn="l" rtl="0">
              <a:spcBef>
                <a:spcPts val="0"/>
              </a:spcBef>
              <a:spcAft>
                <a:spcPts val="0"/>
              </a:spcAft>
              <a:buSzPct val="100000"/>
              <a:buChar char="➢"/>
            </a:pPr>
            <a:r>
              <a:rPr lang="fr" b="1" dirty="0"/>
              <a:t>Déroulement de séances de rencontre</a:t>
            </a:r>
            <a:endParaRPr b="1" dirty="0"/>
          </a:p>
          <a:p>
            <a:pPr marL="0" lvl="0" indent="0" algn="l" rtl="0">
              <a:spcBef>
                <a:spcPts val="1200"/>
              </a:spcBef>
              <a:spcAft>
                <a:spcPts val="0"/>
              </a:spcAft>
              <a:buNone/>
            </a:pPr>
            <a:endParaRPr dirty="0"/>
          </a:p>
          <a:p>
            <a:pPr marL="457200" lvl="0" indent="-286385" algn="l" rtl="0">
              <a:spcBef>
                <a:spcPts val="1200"/>
              </a:spcBef>
              <a:spcAft>
                <a:spcPts val="0"/>
              </a:spcAft>
              <a:buSzPct val="100000"/>
              <a:buChar char="❖"/>
            </a:pPr>
            <a:r>
              <a:rPr lang="fr" sz="1400" dirty="0"/>
              <a:t>Prière d’ouverture</a:t>
            </a:r>
            <a:endParaRPr sz="1400" dirty="0"/>
          </a:p>
          <a:p>
            <a:pPr marL="457200" lvl="0" indent="-286385" algn="l" rtl="0">
              <a:spcBef>
                <a:spcPts val="0"/>
              </a:spcBef>
              <a:spcAft>
                <a:spcPts val="0"/>
              </a:spcAft>
              <a:buSzPct val="100000"/>
              <a:buChar char="❖"/>
            </a:pPr>
            <a:r>
              <a:rPr lang="fr" sz="1400" dirty="0"/>
              <a:t>Présentation des objectifs de la rencontre par le coordonnateur de l'événement.</a:t>
            </a:r>
            <a:endParaRPr sz="1400" dirty="0"/>
          </a:p>
          <a:p>
            <a:pPr marL="457200" lvl="0" indent="-286385" algn="l" rtl="0">
              <a:spcBef>
                <a:spcPts val="0"/>
              </a:spcBef>
              <a:spcAft>
                <a:spcPts val="0"/>
              </a:spcAft>
              <a:buSzPct val="100000"/>
              <a:buChar char="❖"/>
            </a:pPr>
            <a:r>
              <a:rPr lang="fr" sz="1400" dirty="0"/>
              <a:t>Brainstorming sur les sous thèmes et éléments d’organisation des activités de édition de février 2025 sur l’histoire des personnes d’ascendance africaine.</a:t>
            </a:r>
            <a:endParaRPr sz="1400" dirty="0"/>
          </a:p>
          <a:p>
            <a:pPr marL="457200" lvl="0" indent="-286385" algn="l" rtl="0">
              <a:spcBef>
                <a:spcPts val="0"/>
              </a:spcBef>
              <a:spcAft>
                <a:spcPts val="0"/>
              </a:spcAft>
              <a:buSzPct val="100000"/>
              <a:buChar char="❖"/>
            </a:pPr>
            <a:r>
              <a:rPr lang="fr" sz="1400" dirty="0"/>
              <a:t>Arrêt de chaque jeudi de semaine durant le mois de février de 19h00 a 20h30 pour les activités.</a:t>
            </a:r>
            <a:endParaRPr sz="1400" dirty="0"/>
          </a:p>
          <a:p>
            <a:pPr marL="457200" lvl="0" indent="-286385" algn="l" rtl="0">
              <a:spcBef>
                <a:spcPts val="0"/>
              </a:spcBef>
              <a:spcAft>
                <a:spcPts val="0"/>
              </a:spcAft>
              <a:buSzPct val="100000"/>
              <a:buChar char="❖"/>
            </a:pPr>
            <a:r>
              <a:rPr lang="fr" sz="1400" dirty="0"/>
              <a:t>Prière de clôture et levée de séance.</a:t>
            </a:r>
            <a:endParaRPr sz="1400" dirty="0"/>
          </a:p>
        </p:txBody>
      </p:sp>
      <p:cxnSp>
        <p:nvCxnSpPr>
          <p:cNvPr id="3" name="Straight Connector 2">
            <a:extLst>
              <a:ext uri="{FF2B5EF4-FFF2-40B4-BE49-F238E27FC236}">
                <a16:creationId xmlns:a16="http://schemas.microsoft.com/office/drawing/2014/main" id="{3C7A6D03-C851-4920-A971-9CAE4DDEF726}"/>
              </a:ext>
            </a:extLst>
          </p:cNvPr>
          <p:cNvCxnSpPr/>
          <p:nvPr/>
        </p:nvCxnSpPr>
        <p:spPr>
          <a:xfrm>
            <a:off x="4887045" y="725017"/>
            <a:ext cx="0" cy="4418483"/>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16"/>
          <p:cNvSpPr txBox="1">
            <a:spLocks noGrp="1"/>
          </p:cNvSpPr>
          <p:nvPr>
            <p:ph type="title"/>
          </p:nvPr>
        </p:nvSpPr>
        <p:spPr>
          <a:xfrm>
            <a:off x="99892" y="-223"/>
            <a:ext cx="8944215" cy="892128"/>
          </a:xfrm>
          <a:prstGeom prst="rect">
            <a:avLst/>
          </a:prstGeom>
        </p:spPr>
        <p:txBody>
          <a:bodyPr spcFirstLastPara="1" wrap="square" lIns="91425" tIns="91425" rIns="91425" bIns="91425" anchor="t" anchorCtr="0">
            <a:noAutofit/>
          </a:bodyPr>
          <a:lstStyle/>
          <a:p>
            <a:pPr marL="457200" lvl="0" indent="0" algn="just" rtl="0">
              <a:lnSpc>
                <a:spcPct val="115000"/>
              </a:lnSpc>
              <a:spcBef>
                <a:spcPts val="1200"/>
              </a:spcBef>
              <a:spcAft>
                <a:spcPts val="1200"/>
              </a:spcAft>
              <a:buNone/>
            </a:pPr>
            <a:r>
              <a:rPr lang="fr" sz="1800" b="1" dirty="0"/>
              <a:t>Points retenus quant à l’organisation </a:t>
            </a:r>
            <a:r>
              <a:rPr lang="fr" sz="2000" b="1" dirty="0"/>
              <a:t>des Activités du mois de février </a:t>
            </a:r>
            <a:r>
              <a:rPr lang="fr" sz="1800" b="1" dirty="0"/>
              <a:t> </a:t>
            </a:r>
            <a:endParaRPr sz="6000" dirty="0"/>
          </a:p>
        </p:txBody>
      </p:sp>
      <p:sp>
        <p:nvSpPr>
          <p:cNvPr id="298" name="Google Shape;298;p16"/>
          <p:cNvSpPr txBox="1">
            <a:spLocks noGrp="1"/>
          </p:cNvSpPr>
          <p:nvPr>
            <p:ph type="body" idx="1"/>
          </p:nvPr>
        </p:nvSpPr>
        <p:spPr>
          <a:xfrm>
            <a:off x="-1" y="562129"/>
            <a:ext cx="4733365" cy="4394073"/>
          </a:xfrm>
          <a:prstGeom prst="rect">
            <a:avLst/>
          </a:prstGeom>
        </p:spPr>
        <p:txBody>
          <a:bodyPr spcFirstLastPara="1" wrap="square" lIns="91425" tIns="91425" rIns="91425" bIns="91425" anchor="t" anchorCtr="0">
            <a:noAutofit/>
          </a:bodyPr>
          <a:lstStyle/>
          <a:p>
            <a:pPr marL="457200" lvl="0" indent="-298450" algn="ctr" rtl="0">
              <a:spcBef>
                <a:spcPts val="1200"/>
              </a:spcBef>
              <a:spcAft>
                <a:spcPts val="0"/>
              </a:spcAft>
              <a:buSzPts val="1100"/>
              <a:buChar char="➢"/>
            </a:pPr>
            <a:r>
              <a:rPr lang="fr" sz="1400" b="1" dirty="0"/>
              <a:t>Points retenus quant à l’organisation de l’évènement</a:t>
            </a:r>
            <a:endParaRPr sz="1400" b="1" dirty="0"/>
          </a:p>
          <a:p>
            <a:pPr marL="457200" lvl="0" indent="-298450" algn="just" rtl="0">
              <a:spcBef>
                <a:spcPts val="1200"/>
              </a:spcBef>
              <a:spcAft>
                <a:spcPts val="0"/>
              </a:spcAft>
              <a:buSzPts val="1100"/>
              <a:buChar char="❖"/>
            </a:pPr>
            <a:r>
              <a:rPr lang="fr" sz="1200" b="1" dirty="0"/>
              <a:t>Lien Zoom pour toutes les rencontres: </a:t>
            </a:r>
            <a:r>
              <a:rPr lang="fr" sz="1200" b="1" u="sng" dirty="0">
                <a:hlinkClick r:id="rId3"/>
              </a:rPr>
              <a:t>https://united-church.zoom.us/j/83195444882</a:t>
            </a:r>
            <a:endParaRPr sz="1200" b="1" dirty="0"/>
          </a:p>
          <a:p>
            <a:pPr marL="457200" lvl="0" indent="-298450" algn="just" rtl="0">
              <a:spcBef>
                <a:spcPts val="0"/>
              </a:spcBef>
              <a:spcAft>
                <a:spcPts val="0"/>
              </a:spcAft>
              <a:buSzPts val="1100"/>
              <a:buChar char="❖"/>
            </a:pPr>
            <a:r>
              <a:rPr lang="fr" sz="1200" dirty="0"/>
              <a:t>Le culte d’ouverture de l’événement pourra se tenir en ligne via Zoom en date du </a:t>
            </a:r>
            <a:r>
              <a:rPr lang="fr" sz="1200" b="1" dirty="0"/>
              <a:t>01</a:t>
            </a:r>
            <a:r>
              <a:rPr lang="fr" sz="1200" b="1" baseline="30000" dirty="0"/>
              <a:t>er</a:t>
            </a:r>
            <a:r>
              <a:rPr lang="fr" sz="1200" b="1" dirty="0"/>
              <a:t> février 2025.</a:t>
            </a:r>
            <a:endParaRPr sz="1200" b="1" dirty="0"/>
          </a:p>
          <a:p>
            <a:pPr marL="457200" lvl="0" indent="-298450" algn="just" rtl="0">
              <a:spcBef>
                <a:spcPts val="0"/>
              </a:spcBef>
              <a:spcAft>
                <a:spcPts val="0"/>
              </a:spcAft>
              <a:buSzPts val="1100"/>
              <a:buChar char="❖"/>
            </a:pPr>
            <a:r>
              <a:rPr lang="fr" sz="1200" dirty="0"/>
              <a:t>Le culte de clôture de l’évènement se fera en présentiel en date du </a:t>
            </a:r>
            <a:r>
              <a:rPr lang="fr" sz="1200" b="1" dirty="0"/>
              <a:t>02 mars 2025</a:t>
            </a:r>
            <a:r>
              <a:rPr lang="fr" sz="1200" dirty="0"/>
              <a:t>. Dans la paroisse Plymouth Trinity de Sherbrooke.</a:t>
            </a:r>
            <a:endParaRPr sz="1200" dirty="0"/>
          </a:p>
          <a:p>
            <a:pPr marL="457200" lvl="0" indent="-298450" algn="just" rtl="0">
              <a:spcBef>
                <a:spcPts val="0"/>
              </a:spcBef>
              <a:spcAft>
                <a:spcPts val="0"/>
              </a:spcAft>
              <a:buSzPts val="1100"/>
              <a:buChar char="❖"/>
            </a:pPr>
            <a:r>
              <a:rPr lang="fr" sz="1200" dirty="0"/>
              <a:t>Les activités et conférences durant le mois de février se sont tenues chaque jeudi du mois de février; soit les 6, 13, 20, 27 dudit mois de 19h à 20h30. </a:t>
            </a:r>
            <a:endParaRPr sz="1200" dirty="0"/>
          </a:p>
          <a:p>
            <a:pPr marL="457200" lvl="0" indent="-298450" algn="just" rtl="0">
              <a:spcBef>
                <a:spcPts val="0"/>
              </a:spcBef>
              <a:spcAft>
                <a:spcPts val="0"/>
              </a:spcAft>
              <a:buSzPts val="1100"/>
              <a:buChar char="❖"/>
            </a:pPr>
            <a:r>
              <a:rPr lang="fr" sz="1200" dirty="0"/>
              <a:t>La structure des activités portait principalement sur des conférences sur diverses thématiques, évènements culturels, articles et proverbes à publier, partage et échange.</a:t>
            </a:r>
            <a:endParaRPr sz="1200" dirty="0"/>
          </a:p>
          <a:p>
            <a:pPr marL="0" lvl="0" indent="0" algn="just" rtl="0">
              <a:spcBef>
                <a:spcPts val="0"/>
              </a:spcBef>
              <a:spcAft>
                <a:spcPts val="0"/>
              </a:spcAft>
              <a:buNone/>
            </a:pPr>
            <a:endParaRPr sz="1200" dirty="0"/>
          </a:p>
          <a:p>
            <a:pPr marL="457200" lvl="0" indent="0" algn="l" rtl="0">
              <a:spcBef>
                <a:spcPts val="0"/>
              </a:spcBef>
              <a:spcAft>
                <a:spcPts val="0"/>
              </a:spcAft>
              <a:buNone/>
            </a:pPr>
            <a:r>
              <a:rPr lang="fr" sz="1200" b="1" dirty="0"/>
              <a:t>Coordonnateur : Pasteur Gesner Paul</a:t>
            </a:r>
            <a:endParaRPr sz="1200" b="1" dirty="0"/>
          </a:p>
          <a:p>
            <a:pPr marL="457200" lvl="0" indent="0" algn="l" rtl="0">
              <a:spcBef>
                <a:spcPts val="0"/>
              </a:spcBef>
              <a:spcAft>
                <a:spcPts val="0"/>
              </a:spcAft>
              <a:buNone/>
            </a:pPr>
            <a:r>
              <a:rPr lang="fr" sz="1200" b="1" dirty="0"/>
              <a:t>Co-coordonnateur :  Pasteur Isaac Kamta</a:t>
            </a:r>
            <a:endParaRPr dirty="0"/>
          </a:p>
        </p:txBody>
      </p:sp>
      <p:sp>
        <p:nvSpPr>
          <p:cNvPr id="299" name="Google Shape;299;p16"/>
          <p:cNvSpPr txBox="1">
            <a:spLocks noGrp="1"/>
          </p:cNvSpPr>
          <p:nvPr>
            <p:ph type="body" idx="2"/>
          </p:nvPr>
        </p:nvSpPr>
        <p:spPr>
          <a:xfrm>
            <a:off x="4733364" y="717416"/>
            <a:ext cx="4287691" cy="4238786"/>
          </a:xfrm>
          <a:prstGeom prst="rect">
            <a:avLst/>
          </a:prstGeom>
        </p:spPr>
        <p:txBody>
          <a:bodyPr spcFirstLastPara="1" wrap="square" lIns="91425" tIns="91425" rIns="91425" bIns="91425" anchor="t" anchorCtr="0">
            <a:normAutofit fontScale="92500"/>
          </a:bodyPr>
          <a:lstStyle/>
          <a:p>
            <a:pPr marL="457200" lvl="0" indent="-281463" algn="just" rtl="0">
              <a:spcBef>
                <a:spcPts val="0"/>
              </a:spcBef>
              <a:spcAft>
                <a:spcPts val="0"/>
              </a:spcAft>
              <a:buSzPct val="100000"/>
              <a:buChar char="➢"/>
            </a:pPr>
            <a:r>
              <a:rPr lang="fr" sz="1400" b="1" dirty="0"/>
              <a:t>Les 4 sous thèmes ayant fait l'objet de conférences étaient les suivants: </a:t>
            </a:r>
            <a:endParaRPr sz="1400" b="1" dirty="0"/>
          </a:p>
          <a:p>
            <a:pPr marL="457200" lvl="0" indent="0" algn="just" rtl="0">
              <a:spcBef>
                <a:spcPts val="1200"/>
              </a:spcBef>
              <a:spcAft>
                <a:spcPts val="0"/>
              </a:spcAft>
              <a:buNone/>
            </a:pPr>
            <a:r>
              <a:rPr lang="fr" dirty="0"/>
              <a:t>1- “JEUNESSE D’ASCENDANCE AFRICAINE, OEUVRONS POUR ÊTRE DES RAYONS DE SOLEIL ET DE JUSTICE QUI LUISENT DANS LE MONDE “</a:t>
            </a:r>
            <a:endParaRPr dirty="0"/>
          </a:p>
          <a:p>
            <a:pPr marL="457200" lvl="0" indent="0" algn="just" rtl="0">
              <a:spcBef>
                <a:spcPts val="1200"/>
              </a:spcBef>
              <a:spcAft>
                <a:spcPts val="0"/>
              </a:spcAft>
              <a:buNone/>
            </a:pPr>
            <a:r>
              <a:rPr lang="fr" dirty="0"/>
              <a:t>2- “CONTRIBUTION DES PEUPLES D’ASCENDANCE AFRICAINE À L’ÉDIFICATION DE L’ÉGLISE UNIE DU CANADA.”</a:t>
            </a:r>
            <a:endParaRPr dirty="0"/>
          </a:p>
          <a:p>
            <a:pPr marL="457200" lvl="0" indent="0" algn="just" rtl="0">
              <a:spcBef>
                <a:spcPts val="1200"/>
              </a:spcBef>
              <a:spcAft>
                <a:spcPts val="0"/>
              </a:spcAft>
              <a:buNone/>
            </a:pPr>
            <a:r>
              <a:rPr lang="fr" dirty="0"/>
              <a:t>3- “DÉPLOIEMENT DES SOLUTIONS ENDOGÈNES AUX ENJEUX DE DÉVELOPPEMENT SOCIO- ÉCONOMIQUE ET POLITIQUE DES SOCIÉTÉS DES PEUPLES D’ASCENDANCE AFRICAINE”.</a:t>
            </a:r>
            <a:endParaRPr dirty="0"/>
          </a:p>
          <a:p>
            <a:pPr marL="457200" lvl="0" indent="0" algn="just" rtl="0">
              <a:spcBef>
                <a:spcPts val="1200"/>
              </a:spcBef>
              <a:spcAft>
                <a:spcPts val="1200"/>
              </a:spcAft>
              <a:buNone/>
            </a:pPr>
            <a:r>
              <a:rPr lang="fr" dirty="0"/>
              <a:t>4- “CONTRIBUTION DES PEUPLES D’ASCENDANCE AFRICAINE À L’ÉDIFICATION DANS LE MONDE”. </a:t>
            </a:r>
            <a:endParaRPr sz="2200" dirty="0"/>
          </a:p>
        </p:txBody>
      </p:sp>
      <p:cxnSp>
        <p:nvCxnSpPr>
          <p:cNvPr id="3" name="Straight Connector 2">
            <a:extLst>
              <a:ext uri="{FF2B5EF4-FFF2-40B4-BE49-F238E27FC236}">
                <a16:creationId xmlns:a16="http://schemas.microsoft.com/office/drawing/2014/main" id="{EE371281-F0C9-4663-81ED-8C0D71662BEA}"/>
              </a:ext>
            </a:extLst>
          </p:cNvPr>
          <p:cNvCxnSpPr/>
          <p:nvPr/>
        </p:nvCxnSpPr>
        <p:spPr>
          <a:xfrm>
            <a:off x="4733364" y="745351"/>
            <a:ext cx="0" cy="43661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17"/>
          <p:cNvSpPr txBox="1">
            <a:spLocks noGrp="1"/>
          </p:cNvSpPr>
          <p:nvPr>
            <p:ph type="title"/>
          </p:nvPr>
        </p:nvSpPr>
        <p:spPr>
          <a:xfrm>
            <a:off x="249386" y="58500"/>
            <a:ext cx="8500213" cy="479400"/>
          </a:xfrm>
          <a:prstGeom prst="rect">
            <a:avLst/>
          </a:prstGeom>
        </p:spPr>
        <p:txBody>
          <a:bodyPr spcFirstLastPara="1" wrap="square" lIns="91425" tIns="91425" rIns="91425" bIns="91425" anchor="t" anchorCtr="0">
            <a:normAutofit fontScale="90000"/>
          </a:bodyPr>
          <a:lstStyle/>
          <a:p>
            <a:r>
              <a:rPr lang="fr" dirty="0"/>
              <a:t>Organisation et </a:t>
            </a:r>
            <a:r>
              <a:rPr lang="en-US" sz="2800" dirty="0"/>
              <a:t>Description </a:t>
            </a:r>
            <a:r>
              <a:rPr lang="fr" dirty="0"/>
              <a:t>des activités</a:t>
            </a:r>
            <a:endParaRPr dirty="0"/>
          </a:p>
        </p:txBody>
      </p:sp>
      <p:sp>
        <p:nvSpPr>
          <p:cNvPr id="305" name="Google Shape;305;p17"/>
          <p:cNvSpPr txBox="1">
            <a:spLocks noGrp="1"/>
          </p:cNvSpPr>
          <p:nvPr>
            <p:ph type="body" idx="1"/>
          </p:nvPr>
        </p:nvSpPr>
        <p:spPr>
          <a:xfrm>
            <a:off x="74852" y="537900"/>
            <a:ext cx="9069148" cy="4605600"/>
          </a:xfrm>
          <a:prstGeom prst="rect">
            <a:avLst/>
          </a:prstGeom>
        </p:spPr>
        <p:txBody>
          <a:bodyPr spcFirstLastPara="1" wrap="square" lIns="91425" tIns="91425" rIns="91425" bIns="91425" anchor="t" anchorCtr="0">
            <a:normAutofit/>
          </a:bodyPr>
          <a:lstStyle/>
          <a:p>
            <a:pPr marL="0" lvl="0" indent="457200" algn="l" rtl="0">
              <a:spcBef>
                <a:spcPts val="0"/>
              </a:spcBef>
              <a:spcAft>
                <a:spcPts val="1200"/>
              </a:spcAft>
              <a:buNone/>
            </a:pPr>
            <a:endParaRPr sz="1400" dirty="0"/>
          </a:p>
        </p:txBody>
      </p:sp>
      <p:graphicFrame>
        <p:nvGraphicFramePr>
          <p:cNvPr id="306" name="Google Shape;306;p17"/>
          <p:cNvGraphicFramePr/>
          <p:nvPr>
            <p:extLst>
              <p:ext uri="{D42A27DB-BD31-4B8C-83A1-F6EECF244321}">
                <p14:modId xmlns:p14="http://schemas.microsoft.com/office/powerpoint/2010/main" val="3163309175"/>
              </p:ext>
            </p:extLst>
          </p:nvPr>
        </p:nvGraphicFramePr>
        <p:xfrm>
          <a:off x="115261" y="476485"/>
          <a:ext cx="8658326" cy="4648625"/>
        </p:xfrm>
        <a:graphic>
          <a:graphicData uri="http://schemas.openxmlformats.org/drawingml/2006/table">
            <a:tbl>
              <a:tblPr>
                <a:noFill/>
                <a:tableStyleId>{B1316523-AADD-4FA1-A9DC-A4FA435865FB}</a:tableStyleId>
              </a:tblPr>
              <a:tblGrid>
                <a:gridCol w="1045028">
                  <a:extLst>
                    <a:ext uri="{9D8B030D-6E8A-4147-A177-3AD203B41FA5}">
                      <a16:colId xmlns:a16="http://schemas.microsoft.com/office/drawing/2014/main" val="20000"/>
                    </a:ext>
                  </a:extLst>
                </a:gridCol>
                <a:gridCol w="2105425">
                  <a:extLst>
                    <a:ext uri="{9D8B030D-6E8A-4147-A177-3AD203B41FA5}">
                      <a16:colId xmlns:a16="http://schemas.microsoft.com/office/drawing/2014/main" val="20001"/>
                    </a:ext>
                  </a:extLst>
                </a:gridCol>
                <a:gridCol w="2776958">
                  <a:extLst>
                    <a:ext uri="{9D8B030D-6E8A-4147-A177-3AD203B41FA5}">
                      <a16:colId xmlns:a16="http://schemas.microsoft.com/office/drawing/2014/main" val="20002"/>
                    </a:ext>
                  </a:extLst>
                </a:gridCol>
                <a:gridCol w="1599972">
                  <a:extLst>
                    <a:ext uri="{9D8B030D-6E8A-4147-A177-3AD203B41FA5}">
                      <a16:colId xmlns:a16="http://schemas.microsoft.com/office/drawing/2014/main" val="20003"/>
                    </a:ext>
                  </a:extLst>
                </a:gridCol>
                <a:gridCol w="1130943">
                  <a:extLst>
                    <a:ext uri="{9D8B030D-6E8A-4147-A177-3AD203B41FA5}">
                      <a16:colId xmlns:a16="http://schemas.microsoft.com/office/drawing/2014/main" val="20004"/>
                    </a:ext>
                  </a:extLst>
                </a:gridCol>
              </a:tblGrid>
              <a:tr h="579119">
                <a:tc>
                  <a:txBody>
                    <a:bodyPr/>
                    <a:lstStyle/>
                    <a:p>
                      <a:pPr marL="0" lvl="0" indent="0" algn="just" rtl="0">
                        <a:lnSpc>
                          <a:spcPct val="115000"/>
                        </a:lnSpc>
                        <a:spcBef>
                          <a:spcPts val="0"/>
                        </a:spcBef>
                        <a:spcAft>
                          <a:spcPts val="0"/>
                        </a:spcAft>
                        <a:buNone/>
                      </a:pPr>
                      <a:r>
                        <a:rPr lang="fr" sz="1100" b="1"/>
                        <a:t>Journée d’intervention</a:t>
                      </a:r>
                      <a:endParaRPr sz="1100" b="1"/>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1100" b="1" dirty="0"/>
                        <a:t>Intervenants </a:t>
                      </a:r>
                      <a:endParaRPr sz="1100" b="1"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1100" b="1" dirty="0"/>
                        <a:t>Sous thématiques retenues</a:t>
                      </a:r>
                      <a:endParaRPr sz="1100" b="1"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 sz="1100" b="1"/>
                        <a:t>Lieu</a:t>
                      </a:r>
                      <a:endParaRPr sz="1100" b="1"/>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1100" b="1"/>
                        <a:t>Catégorie d’intervention</a:t>
                      </a:r>
                      <a:endParaRPr sz="1100" b="1"/>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0"/>
                  </a:ext>
                </a:extLst>
              </a:tr>
              <a:tr h="315505">
                <a:tc>
                  <a:txBody>
                    <a:bodyPr/>
                    <a:lstStyle/>
                    <a:p>
                      <a:pPr marL="0" lvl="0" indent="0" algn="just" rtl="0">
                        <a:lnSpc>
                          <a:spcPct val="115000"/>
                        </a:lnSpc>
                        <a:spcBef>
                          <a:spcPts val="0"/>
                        </a:spcBef>
                        <a:spcAft>
                          <a:spcPts val="0"/>
                        </a:spcAft>
                        <a:buNone/>
                      </a:pPr>
                      <a:r>
                        <a:rPr lang="fr" sz="900" dirty="0"/>
                        <a:t>01 février 2025</a:t>
                      </a: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l" rtl="0">
                        <a:spcBef>
                          <a:spcPts val="0"/>
                        </a:spcBef>
                        <a:spcAft>
                          <a:spcPts val="0"/>
                        </a:spcAft>
                        <a:buNone/>
                      </a:pPr>
                      <a:r>
                        <a:rPr lang="fr" sz="900" dirty="0"/>
                        <a:t>Pasteur Koffi Akoussa + Collège de pasteurs</a:t>
                      </a: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l" rtl="0">
                        <a:spcBef>
                          <a:spcPts val="0"/>
                        </a:spcBef>
                        <a:spcAft>
                          <a:spcPts val="0"/>
                        </a:spcAft>
                        <a:buNone/>
                      </a:pP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 sz="900" dirty="0"/>
                        <a:t>Zoom</a:t>
                      </a: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a:t>Culte d’ouverture</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1"/>
                  </a:ext>
                </a:extLst>
              </a:tr>
              <a:tr h="742058">
                <a:tc>
                  <a:txBody>
                    <a:bodyPr/>
                    <a:lstStyle/>
                    <a:p>
                      <a:pPr marL="0" lvl="0" indent="0" algn="just" rtl="0">
                        <a:lnSpc>
                          <a:spcPct val="115000"/>
                        </a:lnSpc>
                        <a:spcBef>
                          <a:spcPts val="0"/>
                        </a:spcBef>
                        <a:spcAft>
                          <a:spcPts val="0"/>
                        </a:spcAft>
                        <a:buNone/>
                      </a:pPr>
                      <a:r>
                        <a:rPr lang="fr" sz="900" dirty="0"/>
                        <a:t>06 février 2025</a:t>
                      </a: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dirty="0"/>
                        <a:t>Présentateurs: “La jeunesse”</a:t>
                      </a:r>
                      <a:endParaRPr sz="900" dirty="0"/>
                    </a:p>
                    <a:p>
                      <a:pPr marL="0" lvl="0" indent="0" algn="just" rtl="0">
                        <a:lnSpc>
                          <a:spcPct val="115000"/>
                        </a:lnSpc>
                        <a:spcBef>
                          <a:spcPts val="0"/>
                        </a:spcBef>
                        <a:spcAft>
                          <a:spcPts val="0"/>
                        </a:spcAft>
                        <a:buNone/>
                      </a:pPr>
                      <a:r>
                        <a:rPr lang="fr" sz="900" dirty="0"/>
                        <a:t>Modérateur: Armand Dayang</a:t>
                      </a:r>
                      <a:endParaRPr sz="900" dirty="0"/>
                    </a:p>
                    <a:p>
                      <a:pPr marL="0" lvl="0" indent="0" algn="just" rtl="0">
                        <a:lnSpc>
                          <a:spcPct val="115000"/>
                        </a:lnSpc>
                        <a:spcBef>
                          <a:spcPts val="0"/>
                        </a:spcBef>
                        <a:spcAft>
                          <a:spcPts val="0"/>
                        </a:spcAft>
                        <a:buNone/>
                      </a:pPr>
                      <a:r>
                        <a:rPr lang="fr" sz="900" dirty="0"/>
                        <a:t>Support Technique: Ruth Sandeu</a:t>
                      </a: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a:t>“JEUNESSE D’ASCENDANCE AFRICAINE, OEUVRONS POUR ÊTRE DES RAYONS DE SOLEIL ET DE JUSTICE QUI LUISENT DANS LE MONDE”</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 sz="900"/>
                        <a:t>Zoom</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a:t>Conférence</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2"/>
                  </a:ext>
                </a:extLst>
              </a:tr>
              <a:tr h="599873">
                <a:tc>
                  <a:txBody>
                    <a:bodyPr/>
                    <a:lstStyle/>
                    <a:p>
                      <a:pPr marL="0" lvl="0" indent="0" algn="just" rtl="0">
                        <a:lnSpc>
                          <a:spcPct val="115000"/>
                        </a:lnSpc>
                        <a:spcBef>
                          <a:spcPts val="0"/>
                        </a:spcBef>
                        <a:spcAft>
                          <a:spcPts val="0"/>
                        </a:spcAft>
                        <a:buNone/>
                      </a:pPr>
                      <a:r>
                        <a:rPr lang="fr" sz="900"/>
                        <a:t>13 février 2025</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dirty="0">
                          <a:solidFill>
                            <a:schemeClr val="dk2"/>
                          </a:solidFill>
                        </a:rPr>
                        <a:t>Présentateur: Pasteur Kamta Isaac</a:t>
                      </a:r>
                      <a:endParaRPr sz="900" dirty="0">
                        <a:solidFill>
                          <a:schemeClr val="dk2"/>
                        </a:solidFill>
                      </a:endParaRPr>
                    </a:p>
                    <a:p>
                      <a:pPr marL="0" lvl="0" indent="0" algn="just" rtl="0">
                        <a:lnSpc>
                          <a:spcPct val="115000"/>
                        </a:lnSpc>
                        <a:spcBef>
                          <a:spcPts val="0"/>
                        </a:spcBef>
                        <a:spcAft>
                          <a:spcPts val="0"/>
                        </a:spcAft>
                        <a:buNone/>
                      </a:pPr>
                      <a:r>
                        <a:rPr lang="fr" sz="900" dirty="0">
                          <a:solidFill>
                            <a:schemeClr val="dk2"/>
                          </a:solidFill>
                        </a:rPr>
                        <a:t>Modérateur: Stephen Keloko</a:t>
                      </a:r>
                      <a:endParaRPr sz="900" dirty="0">
                        <a:solidFill>
                          <a:schemeClr val="dk2"/>
                        </a:solidFill>
                      </a:endParaRPr>
                    </a:p>
                    <a:p>
                      <a:pPr marL="0" lvl="0" indent="0" algn="just" rtl="0">
                        <a:lnSpc>
                          <a:spcPct val="115000"/>
                        </a:lnSpc>
                        <a:spcBef>
                          <a:spcPts val="0"/>
                        </a:spcBef>
                        <a:spcAft>
                          <a:spcPts val="0"/>
                        </a:spcAft>
                        <a:buClr>
                          <a:schemeClr val="dk1"/>
                        </a:buClr>
                        <a:buSzPts val="1100"/>
                        <a:buFont typeface="Arial"/>
                        <a:buNone/>
                      </a:pPr>
                      <a:r>
                        <a:rPr lang="fr" sz="900" dirty="0">
                          <a:solidFill>
                            <a:schemeClr val="dk2"/>
                          </a:solidFill>
                        </a:rPr>
                        <a:t>Support Technique: Ruth Sandeu</a:t>
                      </a:r>
                      <a:endParaRPr sz="900" dirty="0">
                        <a:solidFill>
                          <a:schemeClr val="dk2"/>
                        </a:solidFill>
                      </a:endParaRPr>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a:t>“CONTRIBUTION DES PEUPLES D’ASCENDANCE AFRICAINE À L’ÉDIFICATION DE L’ÉGLISE UNIE DU CANADA “</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 sz="900"/>
                        <a:t>Zoom</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a:t>Conférence</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3"/>
                  </a:ext>
                </a:extLst>
              </a:tr>
              <a:tr h="884242">
                <a:tc>
                  <a:txBody>
                    <a:bodyPr/>
                    <a:lstStyle/>
                    <a:p>
                      <a:pPr marL="0" lvl="0" indent="0" algn="just" rtl="0">
                        <a:lnSpc>
                          <a:spcPct val="115000"/>
                        </a:lnSpc>
                        <a:spcBef>
                          <a:spcPts val="0"/>
                        </a:spcBef>
                        <a:spcAft>
                          <a:spcPts val="0"/>
                        </a:spcAft>
                        <a:buNone/>
                      </a:pPr>
                      <a:r>
                        <a:rPr lang="fr" sz="900"/>
                        <a:t>20 février 2025</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a:solidFill>
                            <a:schemeClr val="dk2"/>
                          </a:solidFill>
                        </a:rPr>
                        <a:t>Présentateur: Dr. Marcus Torchon</a:t>
                      </a:r>
                      <a:endParaRPr sz="900">
                        <a:solidFill>
                          <a:schemeClr val="dk2"/>
                        </a:solidFill>
                      </a:endParaRPr>
                    </a:p>
                    <a:p>
                      <a:pPr marL="0" lvl="0" indent="0" algn="just" rtl="0">
                        <a:lnSpc>
                          <a:spcPct val="115000"/>
                        </a:lnSpc>
                        <a:spcBef>
                          <a:spcPts val="0"/>
                        </a:spcBef>
                        <a:spcAft>
                          <a:spcPts val="0"/>
                        </a:spcAft>
                        <a:buNone/>
                      </a:pPr>
                      <a:r>
                        <a:rPr lang="fr" sz="900">
                          <a:solidFill>
                            <a:schemeClr val="dk2"/>
                          </a:solidFill>
                        </a:rPr>
                        <a:t>Modérateur: Marie Silvenie</a:t>
                      </a:r>
                      <a:endParaRPr sz="900">
                        <a:solidFill>
                          <a:schemeClr val="dk2"/>
                        </a:solidFill>
                      </a:endParaRPr>
                    </a:p>
                    <a:p>
                      <a:pPr marL="0" lvl="0" indent="0" algn="just" rtl="0">
                        <a:lnSpc>
                          <a:spcPct val="115000"/>
                        </a:lnSpc>
                        <a:spcBef>
                          <a:spcPts val="0"/>
                        </a:spcBef>
                        <a:spcAft>
                          <a:spcPts val="0"/>
                        </a:spcAft>
                        <a:buClr>
                          <a:schemeClr val="dk1"/>
                        </a:buClr>
                        <a:buSzPts val="1100"/>
                        <a:buFont typeface="Arial"/>
                        <a:buNone/>
                      </a:pPr>
                      <a:r>
                        <a:rPr lang="fr" sz="900">
                          <a:solidFill>
                            <a:schemeClr val="dk2"/>
                          </a:solidFill>
                        </a:rPr>
                        <a:t>Support Technique: Ruth Sandeu</a:t>
                      </a:r>
                      <a:endParaRPr sz="900">
                        <a:solidFill>
                          <a:schemeClr val="dk2"/>
                        </a:solidFill>
                      </a:endParaRPr>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dirty="0"/>
                        <a:t>“DÉPLOIEMENT DES SOLUTIONS ENDOGÈNES AUX ENJEUX DE DÉVELOPPEMENT SOCIO- ÉCONOMIQUE ET POLITIQUE DES SOCIÉTÉS DES PEUPLES D’ASCENDANCE AFRICAINE.”</a:t>
                      </a: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 sz="900"/>
                        <a:t>Zoom</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a:t>Conférence</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4"/>
                  </a:ext>
                </a:extLst>
              </a:tr>
              <a:tr h="599873">
                <a:tc>
                  <a:txBody>
                    <a:bodyPr/>
                    <a:lstStyle/>
                    <a:p>
                      <a:pPr marL="0" lvl="0" indent="0" algn="just" rtl="0">
                        <a:lnSpc>
                          <a:spcPct val="115000"/>
                        </a:lnSpc>
                        <a:spcBef>
                          <a:spcPts val="0"/>
                        </a:spcBef>
                        <a:spcAft>
                          <a:spcPts val="0"/>
                        </a:spcAft>
                        <a:buNone/>
                      </a:pPr>
                      <a:r>
                        <a:rPr lang="fr" sz="900"/>
                        <a:t>27 février 2025</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a:solidFill>
                            <a:schemeClr val="dk2"/>
                          </a:solidFill>
                        </a:rPr>
                        <a:t>Présentateur: Dr. George Mulrain</a:t>
                      </a:r>
                      <a:endParaRPr sz="900">
                        <a:solidFill>
                          <a:schemeClr val="dk2"/>
                        </a:solidFill>
                      </a:endParaRPr>
                    </a:p>
                    <a:p>
                      <a:pPr marL="0" lvl="0" indent="0" algn="just" rtl="0">
                        <a:lnSpc>
                          <a:spcPct val="115000"/>
                        </a:lnSpc>
                        <a:spcBef>
                          <a:spcPts val="0"/>
                        </a:spcBef>
                        <a:spcAft>
                          <a:spcPts val="0"/>
                        </a:spcAft>
                        <a:buNone/>
                      </a:pPr>
                      <a:r>
                        <a:rPr lang="fr" sz="900">
                          <a:solidFill>
                            <a:schemeClr val="dk2"/>
                          </a:solidFill>
                        </a:rPr>
                        <a:t>Modérateur: Luc Noubissie</a:t>
                      </a:r>
                      <a:endParaRPr sz="900">
                        <a:solidFill>
                          <a:schemeClr val="dk2"/>
                        </a:solidFill>
                      </a:endParaRPr>
                    </a:p>
                    <a:p>
                      <a:pPr marL="0" lvl="0" indent="0" algn="just" rtl="0">
                        <a:lnSpc>
                          <a:spcPct val="115000"/>
                        </a:lnSpc>
                        <a:spcBef>
                          <a:spcPts val="0"/>
                        </a:spcBef>
                        <a:spcAft>
                          <a:spcPts val="0"/>
                        </a:spcAft>
                        <a:buClr>
                          <a:schemeClr val="dk1"/>
                        </a:buClr>
                        <a:buSzPts val="1100"/>
                        <a:buFont typeface="Arial"/>
                        <a:buNone/>
                      </a:pPr>
                      <a:r>
                        <a:rPr lang="fr" sz="900">
                          <a:solidFill>
                            <a:schemeClr val="dk2"/>
                          </a:solidFill>
                        </a:rPr>
                        <a:t>Support technique:Ruth Sandeu</a:t>
                      </a:r>
                      <a:endParaRPr sz="900">
                        <a:solidFill>
                          <a:schemeClr val="dk2"/>
                        </a:solidFill>
                      </a:endParaRPr>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dirty="0"/>
                        <a:t>“CONTRIBUTION DES PEUPLES D’ASCENDANCE AFRICAINE À L’ÉDIFICATION DE L,EGLISE DANS LE MONDE”.</a:t>
                      </a: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 sz="900"/>
                        <a:t>Zoom</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a:t>Conférence</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5"/>
                  </a:ext>
                </a:extLst>
              </a:tr>
              <a:tr h="457689">
                <a:tc>
                  <a:txBody>
                    <a:bodyPr/>
                    <a:lstStyle/>
                    <a:p>
                      <a:pPr marL="0" lvl="0" indent="0" algn="just" rtl="0">
                        <a:lnSpc>
                          <a:spcPct val="115000"/>
                        </a:lnSpc>
                        <a:spcBef>
                          <a:spcPts val="0"/>
                        </a:spcBef>
                        <a:spcAft>
                          <a:spcPts val="0"/>
                        </a:spcAft>
                        <a:buNone/>
                      </a:pPr>
                      <a:r>
                        <a:rPr lang="fr" sz="900"/>
                        <a:t>02 mars 2025</a:t>
                      </a:r>
                      <a:endParaRPr sz="90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fr" sz="900" dirty="0">
                          <a:solidFill>
                            <a:schemeClr val="dk2"/>
                          </a:solidFill>
                        </a:rPr>
                        <a:t>Pasteur Paul Gesner + Collège de pasteurs</a:t>
                      </a:r>
                      <a:endParaRPr sz="900" dirty="0">
                        <a:solidFill>
                          <a:schemeClr val="dk2"/>
                        </a:solidFill>
                      </a:endParaRPr>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l" rtl="0">
                        <a:spcBef>
                          <a:spcPts val="0"/>
                        </a:spcBef>
                        <a:spcAft>
                          <a:spcPts val="0"/>
                        </a:spcAft>
                        <a:buNone/>
                      </a:pP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 sz="900" dirty="0"/>
                        <a:t>Hybride (paroisse Plymouth Trinity de Sherbrooke + Zoom)</a:t>
                      </a: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tc>
                  <a:txBody>
                    <a:bodyPr/>
                    <a:lstStyle/>
                    <a:p>
                      <a:pPr marL="0" lvl="0" indent="0" algn="just" rtl="0">
                        <a:lnSpc>
                          <a:spcPct val="115000"/>
                        </a:lnSpc>
                        <a:spcBef>
                          <a:spcPts val="0"/>
                        </a:spcBef>
                        <a:spcAft>
                          <a:spcPts val="0"/>
                        </a:spcAft>
                        <a:buNone/>
                      </a:pPr>
                      <a:r>
                        <a:rPr lang="fr" sz="900" dirty="0"/>
                        <a:t>Culte de clôture</a:t>
                      </a:r>
                      <a:endParaRPr sz="900" dirty="0"/>
                    </a:p>
                  </a:txBody>
                  <a:tcPr marL="47625" marR="47625" marT="91425" marB="91425">
                    <a:lnL w="9525" cap="flat" cmpd="sng">
                      <a:solidFill>
                        <a:srgbClr val="BFBFBF"/>
                      </a:solidFill>
                      <a:prstDash val="solid"/>
                      <a:round/>
                      <a:headEnd type="none" w="sm" len="sm"/>
                      <a:tailEnd type="none" w="sm" len="sm"/>
                    </a:lnL>
                    <a:lnR w="9525" cap="flat" cmpd="sng">
                      <a:solidFill>
                        <a:srgbClr val="BFBFBF"/>
                      </a:solidFill>
                      <a:prstDash val="solid"/>
                      <a:round/>
                      <a:headEnd type="none" w="sm" len="sm"/>
                      <a:tailEnd type="none" w="sm" len="sm"/>
                    </a:lnR>
                    <a:lnT w="9525" cap="flat" cmpd="sng">
                      <a:solidFill>
                        <a:srgbClr val="BFBFBF"/>
                      </a:solidFill>
                      <a:prstDash val="solid"/>
                      <a:round/>
                      <a:headEnd type="none" w="sm" len="sm"/>
                      <a:tailEnd type="none" w="sm" len="sm"/>
                    </a:lnT>
                    <a:lnB w="9525" cap="flat" cmpd="sng">
                      <a:solidFill>
                        <a:srgbClr val="BFBFBF"/>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18"/>
          <p:cNvSpPr txBox="1">
            <a:spLocks noGrp="1"/>
          </p:cNvSpPr>
          <p:nvPr>
            <p:ph type="title"/>
          </p:nvPr>
        </p:nvSpPr>
        <p:spPr>
          <a:xfrm>
            <a:off x="1303800" y="598575"/>
            <a:ext cx="6987272" cy="45719"/>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sz="2800" dirty="0"/>
              <a:t>Organisation du culte de clôture</a:t>
            </a:r>
            <a:endParaRPr sz="2800" dirty="0"/>
          </a:p>
        </p:txBody>
      </p:sp>
      <p:sp>
        <p:nvSpPr>
          <p:cNvPr id="312" name="Google Shape;312;p18"/>
          <p:cNvSpPr txBox="1">
            <a:spLocks noGrp="1"/>
          </p:cNvSpPr>
          <p:nvPr>
            <p:ph type="subTitle" idx="1"/>
          </p:nvPr>
        </p:nvSpPr>
        <p:spPr>
          <a:xfrm>
            <a:off x="121013" y="1137238"/>
            <a:ext cx="4781400" cy="3484905"/>
          </a:xfrm>
          <a:prstGeom prst="rect">
            <a:avLst/>
          </a:prstGeom>
        </p:spPr>
        <p:txBody>
          <a:bodyPr spcFirstLastPara="1" wrap="square" lIns="91425" tIns="91425" rIns="91425" bIns="91425" anchor="t" anchorCtr="0">
            <a:noAutofit/>
          </a:bodyPr>
          <a:lstStyle/>
          <a:p>
            <a:pPr marL="457200" lvl="0" indent="-297180" algn="just" rtl="0">
              <a:spcBef>
                <a:spcPts val="0"/>
              </a:spcBef>
              <a:spcAft>
                <a:spcPts val="0"/>
              </a:spcAft>
              <a:buSzPts val="1080"/>
              <a:buChar char="❖"/>
            </a:pPr>
            <a:r>
              <a:rPr lang="fr" sz="1400" dirty="0"/>
              <a:t>Synergie de préparation du culte de clôture entre les pasteurs intervenants sous la coordination du pasteur Samuel de la paroisse d'accueil PLymouth Trinity et du pasteur officiant Paul Gesner.</a:t>
            </a:r>
            <a:endParaRPr sz="1400" dirty="0"/>
          </a:p>
          <a:p>
            <a:pPr marL="457200" lvl="0" indent="-297180" algn="just" rtl="0">
              <a:spcBef>
                <a:spcPts val="0"/>
              </a:spcBef>
              <a:spcAft>
                <a:spcPts val="0"/>
              </a:spcAft>
              <a:buSzPts val="1080"/>
              <a:buChar char="❖"/>
            </a:pPr>
            <a:r>
              <a:rPr lang="fr" sz="1400" dirty="0"/>
              <a:t>Le culte de clôture a connu une mobilisation de centaines de personnes qui y ont pris part.</a:t>
            </a:r>
            <a:endParaRPr sz="1400" dirty="0"/>
          </a:p>
          <a:p>
            <a:pPr marL="457200" lvl="0" indent="-297180" algn="just" rtl="0">
              <a:spcBef>
                <a:spcPts val="0"/>
              </a:spcBef>
              <a:spcAft>
                <a:spcPts val="0"/>
              </a:spcAft>
              <a:buSzPts val="1080"/>
              <a:buChar char="❖"/>
            </a:pPr>
            <a:r>
              <a:rPr lang="fr" sz="1400" dirty="0"/>
              <a:t>Plusieurs membres de diverses communautés de foi ont fait le déplacement sur Sherbrooke pour y participer.</a:t>
            </a:r>
            <a:endParaRPr sz="1400" dirty="0"/>
          </a:p>
          <a:p>
            <a:pPr marL="457200" lvl="0" indent="-297180" algn="just" rtl="0">
              <a:spcBef>
                <a:spcPts val="0"/>
              </a:spcBef>
              <a:spcAft>
                <a:spcPts val="0"/>
              </a:spcAft>
              <a:buSzPts val="1080"/>
              <a:buChar char="❖"/>
            </a:pPr>
            <a:r>
              <a:rPr lang="fr" sz="1400" dirty="0"/>
              <a:t>Les membres de la communauté Plymouth Trinity se sont mobilisés pour accueillir et héberger une dizaine de personnes ayant fait le déplacement la veille,pour une nuitée, en vue de participer au culte de clôture du dimanche 02 mars 2025.</a:t>
            </a:r>
            <a:endParaRPr sz="1400" dirty="0"/>
          </a:p>
          <a:p>
            <a:pPr marL="457200" lvl="0" indent="-297180" algn="just" rtl="0">
              <a:spcBef>
                <a:spcPts val="0"/>
              </a:spcBef>
              <a:spcAft>
                <a:spcPts val="0"/>
              </a:spcAft>
              <a:buSzPts val="1080"/>
              <a:buChar char="❖"/>
            </a:pPr>
            <a:r>
              <a:rPr lang="fr" sz="1400" dirty="0"/>
              <a:t>Une réception financée par les Ministères en Français et soutenue par les membres de la communauté a été offerte et coordonnée par les membres de la paroisse.</a:t>
            </a:r>
            <a:endParaRPr sz="1400" dirty="0"/>
          </a:p>
        </p:txBody>
      </p:sp>
      <p:sp>
        <p:nvSpPr>
          <p:cNvPr id="313" name="Google Shape;313;p18"/>
          <p:cNvSpPr txBox="1">
            <a:spLocks noGrp="1"/>
          </p:cNvSpPr>
          <p:nvPr>
            <p:ph type="body" idx="2"/>
          </p:nvPr>
        </p:nvSpPr>
        <p:spPr>
          <a:xfrm>
            <a:off x="4623075" y="724075"/>
            <a:ext cx="4153500" cy="31251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dirty="0"/>
          </a:p>
        </p:txBody>
      </p:sp>
      <p:pic>
        <p:nvPicPr>
          <p:cNvPr id="314" name="Google Shape;314;p18" title="WhatsApp Image 2025-03-02 at 19.00.09.jpeg"/>
          <p:cNvPicPr preferRelativeResize="0"/>
          <p:nvPr/>
        </p:nvPicPr>
        <p:blipFill>
          <a:blip r:embed="rId3">
            <a:alphaModFix/>
          </a:blip>
          <a:stretch>
            <a:fillRect/>
          </a:stretch>
        </p:blipFill>
        <p:spPr>
          <a:xfrm>
            <a:off x="4967675" y="1246590"/>
            <a:ext cx="4109100" cy="308181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19"/>
          <p:cNvSpPr txBox="1">
            <a:spLocks noGrp="1"/>
          </p:cNvSpPr>
          <p:nvPr>
            <p:ph type="title"/>
          </p:nvPr>
        </p:nvSpPr>
        <p:spPr>
          <a:xfrm>
            <a:off x="289087" y="122165"/>
            <a:ext cx="8690642" cy="43877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1200"/>
              </a:spcAft>
              <a:buClr>
                <a:schemeClr val="dk1"/>
              </a:buClr>
              <a:buSzPts val="1100"/>
              <a:buFont typeface="Arial"/>
              <a:buNone/>
            </a:pPr>
            <a:r>
              <a:rPr lang="fr" sz="1600" dirty="0">
                <a:solidFill>
                  <a:schemeClr val="dk2"/>
                </a:solidFill>
              </a:rPr>
              <a:t>Évaluation des activités du Mois de l’histoire des personnes d’ascendance africaine  pour l’édition de février 2025</a:t>
            </a:r>
            <a:r>
              <a:rPr lang="fr" sz="2400" dirty="0">
                <a:solidFill>
                  <a:schemeClr val="dk2"/>
                </a:solidFill>
              </a:rPr>
              <a:t> </a:t>
            </a:r>
            <a:endParaRPr sz="3600" dirty="0"/>
          </a:p>
        </p:txBody>
      </p:sp>
      <p:sp>
        <p:nvSpPr>
          <p:cNvPr id="320" name="Google Shape;320;p19"/>
          <p:cNvSpPr txBox="1">
            <a:spLocks noGrp="1"/>
          </p:cNvSpPr>
          <p:nvPr>
            <p:ph type="body" idx="1"/>
          </p:nvPr>
        </p:nvSpPr>
        <p:spPr>
          <a:xfrm>
            <a:off x="78431" y="1300948"/>
            <a:ext cx="3517697" cy="3842552"/>
          </a:xfrm>
          <a:prstGeom prst="rect">
            <a:avLst/>
          </a:prstGeom>
        </p:spPr>
        <p:txBody>
          <a:bodyPr spcFirstLastPara="1" wrap="square" lIns="91425" tIns="91425" rIns="91425" bIns="91425" anchor="t" anchorCtr="0">
            <a:normAutofit fontScale="92500" lnSpcReduction="10000"/>
          </a:bodyPr>
          <a:lstStyle/>
          <a:p>
            <a:pPr marL="457200" lvl="0" indent="-294265" algn="l" rtl="0">
              <a:spcBef>
                <a:spcPts val="0"/>
              </a:spcBef>
              <a:spcAft>
                <a:spcPts val="0"/>
              </a:spcAft>
              <a:buSzPct val="100000"/>
              <a:buChar char="➢"/>
            </a:pPr>
            <a:r>
              <a:rPr lang="fr" sz="1500" b="1" dirty="0"/>
              <a:t>Appréciation:</a:t>
            </a:r>
            <a:endParaRPr sz="1500" b="1" dirty="0"/>
          </a:p>
          <a:p>
            <a:pPr marL="0" lvl="0" indent="0" algn="l" rtl="0">
              <a:spcBef>
                <a:spcPts val="1200"/>
              </a:spcBef>
              <a:spcAft>
                <a:spcPts val="0"/>
              </a:spcAft>
              <a:buNone/>
            </a:pPr>
            <a:endParaRPr sz="1500" dirty="0"/>
          </a:p>
          <a:p>
            <a:pPr marL="457200" lvl="0" indent="-294265" algn="l" rtl="0">
              <a:spcBef>
                <a:spcPts val="1200"/>
              </a:spcBef>
              <a:spcAft>
                <a:spcPts val="0"/>
              </a:spcAft>
              <a:buSzPct val="100000"/>
              <a:buChar char="❖"/>
            </a:pPr>
            <a:r>
              <a:rPr lang="fr" sz="1500" dirty="0"/>
              <a:t>Diversité des interventions et implication de la jeunesse.</a:t>
            </a:r>
            <a:endParaRPr sz="1500" dirty="0"/>
          </a:p>
          <a:p>
            <a:pPr marL="457200" lvl="0" indent="-294265" algn="l" rtl="0">
              <a:spcBef>
                <a:spcPts val="0"/>
              </a:spcBef>
              <a:spcAft>
                <a:spcPts val="0"/>
              </a:spcAft>
              <a:buSzPct val="100000"/>
              <a:buChar char="❖"/>
            </a:pPr>
            <a:r>
              <a:rPr lang="fr" sz="1500" dirty="0"/>
              <a:t>Le culte d'ouverture s'est très bien déroulé.</a:t>
            </a:r>
            <a:endParaRPr sz="1500" dirty="0"/>
          </a:p>
          <a:p>
            <a:pPr marL="457200" lvl="0" indent="-294265" algn="l" rtl="0">
              <a:spcBef>
                <a:spcPts val="0"/>
              </a:spcBef>
              <a:spcAft>
                <a:spcPts val="0"/>
              </a:spcAft>
              <a:buSzPct val="100000"/>
              <a:buChar char="❖"/>
            </a:pPr>
            <a:r>
              <a:rPr lang="fr" sz="1500" dirty="0"/>
              <a:t>Une participation appréciable d’environ 35 personnes plus ou moins à chaque journée de présentation. </a:t>
            </a:r>
            <a:endParaRPr sz="1500" dirty="0"/>
          </a:p>
          <a:p>
            <a:pPr marL="457200" lvl="0" indent="-294265" algn="l" rtl="0">
              <a:spcBef>
                <a:spcPts val="0"/>
              </a:spcBef>
              <a:spcAft>
                <a:spcPts val="0"/>
              </a:spcAft>
              <a:buSzPct val="100000"/>
              <a:buChar char="❖"/>
            </a:pPr>
            <a:r>
              <a:rPr lang="fr" sz="1500" dirty="0"/>
              <a:t>Le culte de clôture s’est bien déroulé. Mobilisation faite pour accueillir des personnes et pour la réception. </a:t>
            </a:r>
            <a:endParaRPr sz="1500" dirty="0"/>
          </a:p>
          <a:p>
            <a:pPr marL="0" lvl="0" indent="0" algn="l" rtl="0">
              <a:spcBef>
                <a:spcPts val="1200"/>
              </a:spcBef>
              <a:spcAft>
                <a:spcPts val="1200"/>
              </a:spcAft>
              <a:buClr>
                <a:schemeClr val="dk1"/>
              </a:buClr>
              <a:buSzPct val="61111"/>
              <a:buFont typeface="Arial"/>
              <a:buNone/>
            </a:pPr>
            <a:endParaRPr sz="1800" dirty="0"/>
          </a:p>
        </p:txBody>
      </p:sp>
      <p:sp>
        <p:nvSpPr>
          <p:cNvPr id="321" name="Google Shape;321;p19"/>
          <p:cNvSpPr txBox="1">
            <a:spLocks noGrp="1"/>
          </p:cNvSpPr>
          <p:nvPr>
            <p:ph type="body" idx="2"/>
          </p:nvPr>
        </p:nvSpPr>
        <p:spPr>
          <a:xfrm>
            <a:off x="3112034" y="829876"/>
            <a:ext cx="5953535" cy="4313624"/>
          </a:xfrm>
          <a:prstGeom prst="rect">
            <a:avLst/>
          </a:prstGeom>
        </p:spPr>
        <p:txBody>
          <a:bodyPr spcFirstLastPara="1" wrap="square" lIns="91425" tIns="91425" rIns="91425" bIns="91425" anchor="t" anchorCtr="0">
            <a:noAutofit/>
          </a:bodyPr>
          <a:lstStyle/>
          <a:p>
            <a:pPr marL="457200" lvl="0" indent="-287020" algn="l" rtl="0">
              <a:spcBef>
                <a:spcPts val="0"/>
              </a:spcBef>
              <a:spcAft>
                <a:spcPts val="0"/>
              </a:spcAft>
              <a:buSzPts val="920"/>
              <a:buChar char="➢"/>
            </a:pPr>
            <a:r>
              <a:rPr lang="fr" sz="1400" b="1" dirty="0"/>
              <a:t>Reconnaissance: </a:t>
            </a:r>
            <a:endParaRPr sz="1400" b="1" dirty="0"/>
          </a:p>
          <a:p>
            <a:pPr marL="457200" lvl="0" indent="-287020" algn="just" rtl="0">
              <a:spcBef>
                <a:spcPts val="1200"/>
              </a:spcBef>
              <a:spcAft>
                <a:spcPts val="0"/>
              </a:spcAft>
              <a:buSzPts val="920"/>
              <a:buChar char="❖"/>
            </a:pPr>
            <a:r>
              <a:rPr lang="fr" sz="1400" dirty="0"/>
              <a:t>Salutations et remerciement au comité d’organisation/réflexion. </a:t>
            </a:r>
            <a:endParaRPr sz="1400" dirty="0"/>
          </a:p>
          <a:p>
            <a:pPr marL="457200" lvl="0" indent="-287020" algn="just" rtl="0">
              <a:spcBef>
                <a:spcPts val="0"/>
              </a:spcBef>
              <a:spcAft>
                <a:spcPts val="0"/>
              </a:spcAft>
              <a:buSzPts val="920"/>
              <a:buChar char="❖"/>
            </a:pPr>
            <a:r>
              <a:rPr lang="fr" sz="1400" dirty="0"/>
              <a:t>Remerciements adressés aux membres du comité de réflexion , des conférenciers, des personnes qui ont hébergés des hôtes qui ont fait le déplacement pour participer au culte de clôture.</a:t>
            </a:r>
            <a:endParaRPr sz="1400" dirty="0"/>
          </a:p>
          <a:p>
            <a:pPr marL="457200" lvl="0" indent="-287020" algn="just" rtl="0">
              <a:spcBef>
                <a:spcPts val="0"/>
              </a:spcBef>
              <a:spcAft>
                <a:spcPts val="0"/>
              </a:spcAft>
              <a:buSzPts val="920"/>
              <a:buChar char="❖"/>
            </a:pPr>
            <a:r>
              <a:rPr lang="fr" sz="1400" dirty="0"/>
              <a:t>Une lettre de remerciement personnalisée sera adressée à Plymouth Trinity et aux paroissiens qui ont hébergés des hôtes. </a:t>
            </a:r>
            <a:endParaRPr sz="1400" dirty="0"/>
          </a:p>
          <a:p>
            <a:pPr marL="457200" lvl="0" indent="-287020" algn="just" rtl="0">
              <a:spcBef>
                <a:spcPts val="0"/>
              </a:spcBef>
              <a:spcAft>
                <a:spcPts val="0"/>
              </a:spcAft>
              <a:buSzPts val="920"/>
              <a:buChar char="❖"/>
            </a:pPr>
            <a:r>
              <a:rPr lang="fr" sz="1400" dirty="0"/>
              <a:t>Lettres de remerciements personnalisées aux membre du comité de réflexion, au différents conférenciers et aux différentes communautés de foi qui ont été impliquées et ont adhérés à l’événement (jeunes des différentes paroisses, communauté méthodiste, communauté malgache et autres communautés de foi).</a:t>
            </a:r>
            <a:endParaRPr sz="1400" dirty="0"/>
          </a:p>
          <a:p>
            <a:pPr marL="457200" lvl="0" indent="-287020" algn="just" rtl="0">
              <a:spcBef>
                <a:spcPts val="0"/>
              </a:spcBef>
              <a:spcAft>
                <a:spcPts val="0"/>
              </a:spcAft>
              <a:buSzPts val="920"/>
              <a:buChar char="❖"/>
            </a:pPr>
            <a:r>
              <a:rPr lang="fr" sz="1400" dirty="0"/>
              <a:t>Lettre de remerciements sera signé par le responsable des ministères en français , le président de la table, le coordonnateur de l’événement pour l’édition 2025. </a:t>
            </a:r>
            <a:endParaRPr sz="1400" dirty="0"/>
          </a:p>
        </p:txBody>
      </p:sp>
      <p:cxnSp>
        <p:nvCxnSpPr>
          <p:cNvPr id="5" name="Straight Connector 4">
            <a:extLst>
              <a:ext uri="{FF2B5EF4-FFF2-40B4-BE49-F238E27FC236}">
                <a16:creationId xmlns:a16="http://schemas.microsoft.com/office/drawing/2014/main" id="{B6C4EB46-1D44-4821-96CF-7D735E48406D}"/>
              </a:ext>
            </a:extLst>
          </p:cNvPr>
          <p:cNvCxnSpPr/>
          <p:nvPr/>
        </p:nvCxnSpPr>
        <p:spPr>
          <a:xfrm>
            <a:off x="3388659" y="960504"/>
            <a:ext cx="0" cy="410327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20"/>
          <p:cNvSpPr txBox="1">
            <a:spLocks noGrp="1"/>
          </p:cNvSpPr>
          <p:nvPr>
            <p:ph type="title"/>
          </p:nvPr>
        </p:nvSpPr>
        <p:spPr>
          <a:xfrm>
            <a:off x="322731" y="13895"/>
            <a:ext cx="8037497" cy="22361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fr" sz="2780" dirty="0"/>
              <a:t>Perspectives en vue des prochaines éditions</a:t>
            </a:r>
            <a:endParaRPr sz="2780" dirty="0"/>
          </a:p>
        </p:txBody>
      </p:sp>
      <p:sp>
        <p:nvSpPr>
          <p:cNvPr id="327" name="Google Shape;327;p20"/>
          <p:cNvSpPr txBox="1">
            <a:spLocks noGrp="1"/>
          </p:cNvSpPr>
          <p:nvPr>
            <p:ph type="subTitle" idx="1"/>
          </p:nvPr>
        </p:nvSpPr>
        <p:spPr>
          <a:xfrm>
            <a:off x="589184" y="489183"/>
            <a:ext cx="5519622" cy="578897"/>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dirty="0"/>
              <a:t>Propositions pour une amélioration continue </a:t>
            </a:r>
            <a:endParaRPr dirty="0"/>
          </a:p>
        </p:txBody>
      </p:sp>
      <p:sp>
        <p:nvSpPr>
          <p:cNvPr id="328" name="Google Shape;328;p20"/>
          <p:cNvSpPr txBox="1">
            <a:spLocks noGrp="1"/>
          </p:cNvSpPr>
          <p:nvPr>
            <p:ph type="body" idx="2"/>
          </p:nvPr>
        </p:nvSpPr>
        <p:spPr>
          <a:xfrm>
            <a:off x="61472" y="874076"/>
            <a:ext cx="9136316" cy="4427907"/>
          </a:xfrm>
          <a:prstGeom prst="rect">
            <a:avLst/>
          </a:prstGeom>
        </p:spPr>
        <p:txBody>
          <a:bodyPr spcFirstLastPara="1" wrap="square" lIns="91425" tIns="91425" rIns="91425" bIns="91425" anchor="t" anchorCtr="0">
            <a:normAutofit fontScale="25000" lnSpcReduction="20000"/>
          </a:bodyPr>
          <a:lstStyle/>
          <a:p>
            <a:pPr marL="457200" lvl="0" indent="-287487" algn="l" rtl="0">
              <a:spcBef>
                <a:spcPts val="1200"/>
              </a:spcBef>
              <a:spcAft>
                <a:spcPts val="0"/>
              </a:spcAft>
              <a:buSzPct val="100000"/>
              <a:buChar char="❖"/>
            </a:pPr>
            <a:r>
              <a:rPr lang="fr" sz="6400" dirty="0"/>
              <a:t>Se prendre en avance pour mieux préparer la prochaine édition: Potentiellement 6 mois a l’avance pour définir la thématique principale, les thèmes, Planification de l'événement et répartition de responsabilités etc.</a:t>
            </a:r>
            <a:endParaRPr sz="6400" dirty="0"/>
          </a:p>
          <a:p>
            <a:pPr marL="457200" lvl="0" indent="-287487" algn="l" rtl="0">
              <a:spcBef>
                <a:spcPts val="0"/>
              </a:spcBef>
              <a:spcAft>
                <a:spcPts val="0"/>
              </a:spcAft>
              <a:buSzPct val="100000"/>
              <a:buChar char="❖"/>
            </a:pPr>
            <a:r>
              <a:rPr lang="fr" sz="6400" dirty="0"/>
              <a:t>Miser sur une plus large communication et publicité. </a:t>
            </a:r>
            <a:endParaRPr sz="6400" dirty="0"/>
          </a:p>
          <a:p>
            <a:pPr marL="457200" lvl="0" indent="-287487" algn="l" rtl="0">
              <a:spcBef>
                <a:spcPts val="0"/>
              </a:spcBef>
              <a:spcAft>
                <a:spcPts val="0"/>
              </a:spcAft>
              <a:buSzPct val="100000"/>
              <a:buChar char="❖"/>
            </a:pPr>
            <a:r>
              <a:rPr lang="fr" sz="6400" dirty="0"/>
              <a:t>Archivage des éditions: Voir si possible de mettre à disposition de Brochures synthèse des présentations et contenus des interventions pour l’édition de février 2025 et pour les futurs éditions. </a:t>
            </a:r>
            <a:endParaRPr sz="6400" dirty="0"/>
          </a:p>
          <a:p>
            <a:pPr marL="457200" lvl="0" indent="-287487" algn="l" rtl="0">
              <a:spcBef>
                <a:spcPts val="0"/>
              </a:spcBef>
              <a:spcAft>
                <a:spcPts val="0"/>
              </a:spcAft>
              <a:buSzPct val="100000"/>
              <a:buChar char="❖"/>
            </a:pPr>
            <a:r>
              <a:rPr lang="fr" sz="6400" dirty="0"/>
              <a:t>Prévoir de faire des bandes photographiques pour les prochaines éditions pour les enregistrements et les photos. </a:t>
            </a:r>
            <a:endParaRPr sz="6400" dirty="0"/>
          </a:p>
          <a:p>
            <a:pPr marL="457200" lvl="0" indent="-287487" algn="l" rtl="0">
              <a:spcBef>
                <a:spcPts val="0"/>
              </a:spcBef>
              <a:spcAft>
                <a:spcPts val="0"/>
              </a:spcAft>
              <a:buSzPct val="100000"/>
              <a:buChar char="❖"/>
            </a:pPr>
            <a:r>
              <a:rPr lang="fr" sz="6400" dirty="0"/>
              <a:t>Associer plus de jeunes au comité d’organisation.</a:t>
            </a:r>
            <a:endParaRPr sz="6400" dirty="0"/>
          </a:p>
          <a:p>
            <a:pPr marL="457200" lvl="0" indent="-287487" algn="l" rtl="0">
              <a:spcBef>
                <a:spcPts val="0"/>
              </a:spcBef>
              <a:spcAft>
                <a:spcPts val="0"/>
              </a:spcAft>
              <a:buSzPct val="100000"/>
              <a:buChar char="❖"/>
            </a:pPr>
            <a:r>
              <a:rPr lang="fr" sz="6400" dirty="0"/>
              <a:t>Prévoir dans les annonces du culte de clôture et d'ouverture de l'événement:  la reconnaissance de l’église unie du Canada, le mot de coordonnateur etc.</a:t>
            </a:r>
            <a:endParaRPr sz="6400" dirty="0"/>
          </a:p>
          <a:p>
            <a:pPr marL="457200" lvl="0" indent="-287487" algn="l" rtl="0">
              <a:spcBef>
                <a:spcPts val="0"/>
              </a:spcBef>
              <a:spcAft>
                <a:spcPts val="0"/>
              </a:spcAft>
              <a:buSzPct val="100000"/>
              <a:buChar char="❖"/>
            </a:pPr>
            <a:r>
              <a:rPr lang="fr" sz="6400" dirty="0"/>
              <a:t>Prendre des dispositions pour éviter d'éventuels  défaillance de la technique et rester toujours ponctuel et aligne quant au programme établi.</a:t>
            </a:r>
            <a:endParaRPr sz="6400" dirty="0"/>
          </a:p>
          <a:p>
            <a:pPr marL="457200" lvl="0" indent="-287487" algn="l" rtl="0">
              <a:spcBef>
                <a:spcPts val="0"/>
              </a:spcBef>
              <a:spcAft>
                <a:spcPts val="0"/>
              </a:spcAft>
              <a:buSzPct val="100000"/>
              <a:buChar char="❖"/>
            </a:pPr>
            <a:r>
              <a:rPr lang="fr" sz="6400" dirty="0"/>
              <a:t>Une forte implication et participation de l’Église Unie du Canada afro et non afro-descendant serait appréciée pour les prochaines éditions.</a:t>
            </a:r>
            <a:endParaRPr sz="6400" dirty="0"/>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1305</Words>
  <Application>Microsoft Office PowerPoint</Application>
  <PresentationFormat>On-screen Show (16:9)</PresentationFormat>
  <Paragraphs>142</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Nunito</vt:lpstr>
      <vt:lpstr>Maven Pro</vt:lpstr>
      <vt:lpstr>Momentum</vt:lpstr>
      <vt:lpstr>Rapport de préparation et d'organisation des activités pour l’édition de février 2025 du Mois de l'Histoire des personnes d’ascendance africaine Organisé par l’Église Unie du Canada et les Ministères en francais   Préparé par: Rev Paul Gesner Rev Isaac Kamta Sidoine Floriane Mepoubong Ruth Sandeu </vt:lpstr>
      <vt:lpstr>Comite de reflexion en vue de la préparation et de l'organisation des activités du mois de l”histoire des personnes d'ascendance africaine: édition de février 2025 </vt:lpstr>
      <vt:lpstr>Mandat et organisation du comite de reflexion</vt:lpstr>
      <vt:lpstr>Points retenus quant à l’organisation des Activités du mois de février  </vt:lpstr>
      <vt:lpstr>Organisation et Description des activités</vt:lpstr>
      <vt:lpstr>Organisation du culte de clôture</vt:lpstr>
      <vt:lpstr>Évaluation des activités du Mois de l’histoire des personnes d’ascendance africaine  pour l’édition de février 2025 </vt:lpstr>
      <vt:lpstr>Perspectives en vue des prochaines éditions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 de préparation et d'organisation des activités pour l’édition de février 2025 du Mois de l'Histoire des personnes d’ascendance africaine Organisé par l’Église Unie du Canada et les Ministères en francais   Préparé par: Rev Paul Gesner Rev Isaac Kamta Sidoine Floriane Mepoubong Ruth Sandeu</dc:title>
  <dc:creator>Ruth Sandeu</dc:creator>
  <cp:lastModifiedBy>Stéphane Vermette</cp:lastModifiedBy>
  <cp:revision>5</cp:revision>
  <dcterms:modified xsi:type="dcterms:W3CDTF">2025-03-19T20:02:05Z</dcterms:modified>
</cp:coreProperties>
</file>