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4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5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6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7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8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9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10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11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12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13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14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notesSlides/notesSlide15.xml" ContentType="application/vnd.openxmlformats-officedocument.presentationml.notesSlide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notesSlides/notesSlide16.xml" ContentType="application/vnd.openxmlformats-officedocument.presentationml.notesSlide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17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18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19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notesSlides/notesSlide20.xml" ContentType="application/vnd.openxmlformats-officedocument.presentationml.notesSlide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notesSlides/notesSlide21.xml" ContentType="application/vnd.openxmlformats-officedocument.presentationml.notesSl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notesSlides/notesSlide22.xml" ContentType="application/vnd.openxmlformats-officedocument.presentationml.notesSlide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notesSlides/notesSlide23.xml" ContentType="application/vnd.openxmlformats-officedocument.presentationml.notesSlide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24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notesSlides/notesSlide25.xml" ContentType="application/vnd.openxmlformats-officedocument.presentationml.notesSlide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notesSlides/notesSlide26.xml" ContentType="application/vnd.openxmlformats-officedocument.presentationml.notesSlide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notesSlides/notesSlide27.xml" ContentType="application/vnd.openxmlformats-officedocument.presentationml.notesSlide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notesSlides/notesSlide28.xml" ContentType="application/vnd.openxmlformats-officedocument.presentationml.notesSlide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5"/>
  </p:sldMasterIdLst>
  <p:notesMasterIdLst>
    <p:notesMasterId r:id="rId35"/>
  </p:notesMasterIdLst>
  <p:handoutMasterIdLst>
    <p:handoutMasterId r:id="rId36"/>
  </p:handoutMasterIdLst>
  <p:sldIdLst>
    <p:sldId id="432" r:id="rId6"/>
    <p:sldId id="388" r:id="rId7"/>
    <p:sldId id="352" r:id="rId8"/>
    <p:sldId id="371" r:id="rId9"/>
    <p:sldId id="454" r:id="rId10"/>
    <p:sldId id="467" r:id="rId11"/>
    <p:sldId id="455" r:id="rId12"/>
    <p:sldId id="463" r:id="rId13"/>
    <p:sldId id="438" r:id="rId14"/>
    <p:sldId id="461" r:id="rId15"/>
    <p:sldId id="460" r:id="rId16"/>
    <p:sldId id="457" r:id="rId17"/>
    <p:sldId id="439" r:id="rId18"/>
    <p:sldId id="440" r:id="rId19"/>
    <p:sldId id="451" r:id="rId20"/>
    <p:sldId id="452" r:id="rId21"/>
    <p:sldId id="405" r:id="rId22"/>
    <p:sldId id="456" r:id="rId23"/>
    <p:sldId id="469" r:id="rId24"/>
    <p:sldId id="412" r:id="rId25"/>
    <p:sldId id="417" r:id="rId26"/>
    <p:sldId id="413" r:id="rId27"/>
    <p:sldId id="466" r:id="rId28"/>
    <p:sldId id="465" r:id="rId29"/>
    <p:sldId id="462" r:id="rId30"/>
    <p:sldId id="458" r:id="rId31"/>
    <p:sldId id="443" r:id="rId32"/>
    <p:sldId id="445" r:id="rId33"/>
    <p:sldId id="431" r:id="rId34"/>
  </p:sldIdLst>
  <p:sldSz cx="12192000" cy="6858000"/>
  <p:notesSz cx="7099300" cy="9385300"/>
  <p:defaultTextStyle>
    <a:defPPr rtl="0"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BF"/>
    <a:srgbClr val="002B55"/>
    <a:srgbClr val="8E6620"/>
    <a:srgbClr val="D13624"/>
    <a:srgbClr val="000000"/>
    <a:srgbClr val="886A21"/>
    <a:srgbClr val="FFFFFF"/>
    <a:srgbClr val="00A36A"/>
    <a:srgbClr val="002C55"/>
    <a:srgbClr val="8E6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0722CC-1C7A-8FCB-726C-E839F39E3378}" v="32" dt="2025-03-19T13:10:32.8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3890" autoAdjust="0"/>
  </p:normalViewPr>
  <p:slideViewPr>
    <p:cSldViewPr snapToGrid="0">
      <p:cViewPr varScale="1">
        <p:scale>
          <a:sx n="61" d="100"/>
          <a:sy n="61" d="100"/>
        </p:scale>
        <p:origin x="1140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28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microsoft.com/office/2016/11/relationships/changesInfo" Target="changesInfos/changesInfo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Relationship Id="rId43" Type="http://schemas.microsoft.com/office/2015/10/relationships/revisionInfo" Target="revisionInfo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th Sandeu" userId="S::rsandeu@egliseunie.ca::c1d4d4fd-98a7-408f-aa6d-f6971c11004a" providerId="AD" clId="Web-{960722CC-1C7A-8FCB-726C-E839F39E3378}"/>
    <pc:docChg chg="modSld">
      <pc:chgData name="Ruth Sandeu" userId="S::rsandeu@egliseunie.ca::c1d4d4fd-98a7-408f-aa6d-f6971c11004a" providerId="AD" clId="Web-{960722CC-1C7A-8FCB-726C-E839F39E3378}" dt="2025-03-19T13:10:32.899" v="22" actId="1076"/>
      <pc:docMkLst>
        <pc:docMk/>
      </pc:docMkLst>
      <pc:sldChg chg="modSp">
        <pc:chgData name="Ruth Sandeu" userId="S::rsandeu@egliseunie.ca::c1d4d4fd-98a7-408f-aa6d-f6971c11004a" providerId="AD" clId="Web-{960722CC-1C7A-8FCB-726C-E839F39E3378}" dt="2025-03-19T13:10:32.899" v="22" actId="1076"/>
        <pc:sldMkLst>
          <pc:docMk/>
          <pc:sldMk cId="1196475081" sldId="465"/>
        </pc:sldMkLst>
        <pc:spChg chg="mod">
          <ac:chgData name="Ruth Sandeu" userId="S::rsandeu@egliseunie.ca::c1d4d4fd-98a7-408f-aa6d-f6971c11004a" providerId="AD" clId="Web-{960722CC-1C7A-8FCB-726C-E839F39E3378}" dt="2025-03-19T13:10:32.899" v="22" actId="1076"/>
          <ac:spMkLst>
            <pc:docMk/>
            <pc:sldMk cId="1196475081" sldId="465"/>
            <ac:spMk id="33" creationId="{C2E381A2-B248-0E14-D416-1EC1243B2FF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pPr rtl="0"/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pPr rtl="0"/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pPr rtl="0"/>
            <a:endParaRPr lang="fr-CA" noProof="0"/>
          </a:p>
        </p:txBody>
      </p:sp>
      <p:sp>
        <p:nvSpPr>
          <p:cNvPr id="3" name="Espace réservé à la date 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pPr rtl="0"/>
            <a:fld id="{153D85F4-368A-4495-8C53-B69DA4B8023B}" type="datetime1">
              <a:rPr lang="fr-CA" noProof="0" smtClean="0"/>
              <a:t>2025-03-19</a:t>
            </a:fld>
            <a:endParaRPr lang="fr-CA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pPr rtl="0"/>
            <a:endParaRPr lang="fr-CA" noProof="0"/>
          </a:p>
        </p:txBody>
      </p:sp>
      <p:sp>
        <p:nvSpPr>
          <p:cNvPr id="5" name="Espace réservé des rétroactions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 rtl="0"/>
            <a:r>
              <a:rPr lang="fr-CA" noProof="0"/>
              <a:t>Cliquez pour modifier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fr-CA" noProof="0" smtClean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1923">
              <a:defRPr/>
            </a:pPr>
            <a:fld id="{A89C7E07-3C67-C64C-8DA0-0404F6303970}" type="slidenum">
              <a:rPr lang="fr-CA">
                <a:solidFill>
                  <a:prstClr val="black"/>
                </a:solidFill>
                <a:latin typeface="Calibri" panose="020F0502020204030204"/>
              </a:rPr>
              <a:pPr defTabSz="941923">
                <a:defRPr/>
              </a:pPr>
              <a:t>1</a:t>
            </a:fld>
            <a:endParaRPr lang="fr-CA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67480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1485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02828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1268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29198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5428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99164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7243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5790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09968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9946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1923">
              <a:defRPr/>
            </a:pPr>
            <a:fld id="{A89C7E07-3C67-C64C-8DA0-0404F6303970}" type="slidenum">
              <a:rPr lang="fr-CA">
                <a:solidFill>
                  <a:prstClr val="black"/>
                </a:solidFill>
                <a:latin typeface="Calibri" panose="020F0502020204030204"/>
              </a:rPr>
              <a:pPr defTabSz="941923">
                <a:defRPr/>
              </a:pPr>
              <a:t>2</a:t>
            </a:fld>
            <a:endParaRPr lang="fr-CA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84713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86406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87691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73470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36142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24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59770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25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47481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26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78913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27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10711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28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30080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1923">
              <a:defRPr/>
            </a:pPr>
            <a:fld id="{A89C7E07-3C67-C64C-8DA0-0404F6303970}" type="slidenum">
              <a:rPr lang="fr-CA">
                <a:solidFill>
                  <a:prstClr val="black"/>
                </a:solidFill>
                <a:latin typeface="Calibri" panose="020F0502020204030204"/>
              </a:rPr>
              <a:pPr defTabSz="941923">
                <a:defRPr/>
              </a:pPr>
              <a:t>29</a:t>
            </a:fld>
            <a:endParaRPr lang="fr-CA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35219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8248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0220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0805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8304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2827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2299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4486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sp>
        <p:nvSpPr>
          <p:cNvPr id="18" name="Espace réservé au texte 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2239D3E-06FC-B6CC-47D1-FC3A8A9786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16182"/>
            <a:ext cx="4749227" cy="474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 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orme libre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7" name="Forme libre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36" name="Forme libre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</p:grpSp>
      <p:sp>
        <p:nvSpPr>
          <p:cNvPr id="38" name="Espace réservé de l’image 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CA" noProof="0" dirty="0"/>
          </a:p>
        </p:txBody>
      </p:sp>
      <p:sp>
        <p:nvSpPr>
          <p:cNvPr id="61" name="Titr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Espace réservé de l’image 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CA" noProof="0" dirty="0"/>
          </a:p>
        </p:txBody>
      </p:sp>
      <p:sp>
        <p:nvSpPr>
          <p:cNvPr id="72" name="Espace réservé au texte 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3" name="Espace réservé au texte 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4" name="Espace réservé au texte 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5" name="Espace réservé au texte 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6" name="Espace réservé au texte 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7" name="Espace réservé au texte 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8" name="Espace réservé au texte 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9" name="Espace réservé au texte 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grpSp>
        <p:nvGrpSpPr>
          <p:cNvPr id="23" name="Groupe 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Forme automatique 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9" name="Forme libre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30" name="Forme libre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31" name="Forme libre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32" name="Forme libre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</p:grpSp>
      <p:sp>
        <p:nvSpPr>
          <p:cNvPr id="66" name="Espace réservé de l’image 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CA" noProof="0" dirty="0"/>
          </a:p>
        </p:txBody>
      </p:sp>
      <p:sp>
        <p:nvSpPr>
          <p:cNvPr id="69" name="Espace réservé de l’image 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CA" noProof="0" dirty="0"/>
          </a:p>
        </p:txBody>
      </p: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0216407D-2782-4E2F-8724-501B96319D2B}" type="datetime4">
              <a:rPr lang="fr-CA" noProof="0" smtClean="0">
                <a:latin typeface="+mn-lt"/>
              </a:rPr>
              <a:t>19 mars 2025</a:t>
            </a:fld>
            <a:endParaRPr lang="fr-CA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fr-CA" noProof="0" dirty="0"/>
              <a:t>Rapport annuel</a:t>
            </a:r>
            <a:endParaRPr lang="fr-CA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ronologi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necteur linéaire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linéaire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linéaire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r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CA" noProof="0"/>
              <a:t>Cliquez pour modifier </a:t>
            </a:r>
          </a:p>
        </p:txBody>
      </p:sp>
      <p:sp>
        <p:nvSpPr>
          <p:cNvPr id="96" name="Espace réservé au texte 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7" name="Espace réservé au texte 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2" name="Espace réservé au texte 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3" name="Espace réservé au texte 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106" name="Espace réservé au texte 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7" name="Espace réservé au texte 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108" name="Espace réservé au texte 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9" name="Espace réservé au texte 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8" name="Connecteur droit 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 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CA" noProof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CA" noProof="0"/>
          </a:p>
        </p:txBody>
      </p:sp>
      <p:sp>
        <p:nvSpPr>
          <p:cNvPr id="27" name="Rectangle 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CA" noProof="0"/>
          </a:p>
        </p:txBody>
      </p:sp>
      <p:sp>
        <p:nvSpPr>
          <p:cNvPr id="29" name="Rectangle 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CA" noProof="0"/>
          </a:p>
        </p:txBody>
      </p: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2E3B14CD-3EE3-4EB0-8875-4349F556429E}" type="datetime4">
              <a:rPr lang="fr-CA" noProof="0" smtClean="0">
                <a:latin typeface="+mn-lt"/>
              </a:rPr>
              <a:t>19 mars 2025</a:t>
            </a:fld>
            <a:endParaRPr lang="fr-CA" noProof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fr-CA" noProof="0"/>
              <a:t>Rapport annuel</a:t>
            </a:r>
            <a:endParaRPr lang="fr-CA" b="0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823E579-399A-12CF-C3A4-1D18009E8C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702" b="2754"/>
          <a:stretch/>
        </p:blipFill>
        <p:spPr>
          <a:xfrm>
            <a:off x="0" y="3856887"/>
            <a:ext cx="2937827" cy="3001113"/>
          </a:xfrm>
          <a:prstGeom prst="rect">
            <a:avLst/>
          </a:prstGeom>
        </p:spPr>
      </p:pic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Espace réservé a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contenu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1D45B9F5-9A4C-4DC6-B219-64EA16FE9943}" type="datetime4">
              <a:rPr lang="fr-CA" noProof="0" smtClean="0">
                <a:latin typeface="+mn-lt"/>
              </a:rPr>
              <a:t>19 mars 2025</a:t>
            </a:fld>
            <a:endParaRPr lang="fr-CA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CA" noProof="0" dirty="0"/>
              <a:t>Rapport annuel</a:t>
            </a:r>
            <a:endParaRPr lang="fr-CA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823E579-399A-12CF-C3A4-1D18009E8C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702" b="2754"/>
          <a:stretch/>
        </p:blipFill>
        <p:spPr>
          <a:xfrm>
            <a:off x="0" y="3856887"/>
            <a:ext cx="2937827" cy="3001113"/>
          </a:xfrm>
          <a:prstGeom prst="rect">
            <a:avLst/>
          </a:prstGeom>
        </p:spPr>
      </p:pic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Espace réservé a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contenu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1D45B9F5-9A4C-4DC6-B219-64EA16FE9943}" type="datetime4">
              <a:rPr lang="fr-CA" noProof="0" smtClean="0">
                <a:latin typeface="+mn-lt"/>
              </a:rPr>
              <a:t>19 mars 2025</a:t>
            </a:fld>
            <a:endParaRPr lang="fr-CA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CA" noProof="0" dirty="0"/>
              <a:t>Rapport annuel</a:t>
            </a:r>
            <a:endParaRPr lang="fr-CA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213323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e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orme libre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39" name="Forme libre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40" name="Forme libre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</p:grpSp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cxnSp>
        <p:nvCxnSpPr>
          <p:cNvPr id="33" name="Connecteur droit 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21" name="Espace réservé au contenu 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Espace réservé du contenu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6" name="Connecteur linéaire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1E1D128D-703C-4FDE-B792-9E07051A8C32}" type="datetime4">
              <a:rPr lang="fr-CA" noProof="0" smtClean="0">
                <a:latin typeface="+mn-lt"/>
              </a:rPr>
              <a:t>19 mars 2025</a:t>
            </a:fld>
            <a:endParaRPr lang="fr-CA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CA" noProof="0" dirty="0"/>
              <a:t>Rapport annuel</a:t>
            </a:r>
            <a:endParaRPr lang="fr-CA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ynthès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C8849667-F345-3663-714E-5063AF7618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191" r="1905"/>
          <a:stretch/>
        </p:blipFill>
        <p:spPr>
          <a:xfrm>
            <a:off x="8818997" y="3992"/>
            <a:ext cx="3373003" cy="3338008"/>
          </a:xfrm>
          <a:prstGeom prst="rect">
            <a:avLst/>
          </a:prstGeom>
        </p:spPr>
      </p:pic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cxnSp>
        <p:nvCxnSpPr>
          <p:cNvPr id="33" name="Connecteur droit 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" name="Espace réservé au texte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au texte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Espace réservé au texte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6" name="Espace réservé au texte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Espace réservé du texte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au texte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E68F0E03-E97D-4597-BAB6-0F4D9AB4476D}" type="datetime4">
              <a:rPr lang="fr-CA" noProof="0" smtClean="0">
                <a:latin typeface="+mn-lt"/>
              </a:rPr>
              <a:t>19 mars 2025</a:t>
            </a:fld>
            <a:endParaRPr lang="fr-CA" noProof="0" dirty="0">
              <a:latin typeface="+mn-l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fr-CA" noProof="0" dirty="0"/>
              <a:t>Rapport annuel</a:t>
            </a:r>
            <a:endParaRPr lang="fr-CA" b="0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au texte 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7" name="Sous-titre 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CA" noProof="0" dirty="0"/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’image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CA" noProof="0" dirty="0"/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orme libre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32" name="Forme libre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33" name="Forme libre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sz="4000" b="1" i="0" spc="50" baseline="0">
                <a:latin typeface="Congenial Black" panose="020F0502020204030204" pitchFamily="2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C5930FBC-9205-BAD5-8805-7902224BB3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41"/>
          <a:stretch/>
        </p:blipFill>
        <p:spPr>
          <a:xfrm rot="5400000">
            <a:off x="8694763" y="3373062"/>
            <a:ext cx="4495545" cy="249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sz="4000" b="1" i="0" spc="50" baseline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cxnSp>
        <p:nvCxnSpPr>
          <p:cNvPr id="13" name="Connecteur droit 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ce réservé au texte 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5" name="Espace réservé au texte 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16" name="Connecteur linéaire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Espace réservé au texte 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8" name="Espace réservé au texte 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Espace réservé au texte 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au texte 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Espace réservé au texte 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au texte 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6" name="Connecteur linéaire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Espace réservé au texte 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au texte 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6B854BCF-1B8A-4731-A015-4474F5562135}" type="datetime4">
              <a:rPr lang="fr-CA" noProof="0" smtClean="0">
                <a:latin typeface="+mn-lt"/>
              </a:rPr>
              <a:t>19 mars 2025</a:t>
            </a:fld>
            <a:endParaRPr lang="fr-CA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fr-CA" noProof="0" dirty="0"/>
              <a:t>Rapport annuel</a:t>
            </a:r>
            <a:endParaRPr lang="fr-CA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EFCFD1A-2F07-DAFE-C822-F9CFE8BCB5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62000"/>
            <a:ext cx="610552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288CB8AE-4317-C60B-2045-0CB051C08B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941" b="4703"/>
          <a:stretch/>
        </p:blipFill>
        <p:spPr>
          <a:xfrm>
            <a:off x="9525" y="3868758"/>
            <a:ext cx="2986087" cy="2977266"/>
          </a:xfrm>
          <a:prstGeom prst="rect">
            <a:avLst/>
          </a:prstGeom>
        </p:spPr>
      </p:pic>
      <p:sp>
        <p:nvSpPr>
          <p:cNvPr id="14" name="Espace réservé d’image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CA" noProof="0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sp>
        <p:nvSpPr>
          <p:cNvPr id="18" name="Espace réservé au texte 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B8293EA6-6A83-414A-8D7C-4E2E44BE5E53}" type="datetime4">
              <a:rPr lang="fr-CA" noProof="0" smtClean="0">
                <a:latin typeface="+mn-lt"/>
              </a:rPr>
              <a:t>19 mars 2025</a:t>
            </a:fld>
            <a:endParaRPr lang="fr-CA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CA" noProof="0" dirty="0"/>
              <a:t>Rapport annuel</a:t>
            </a:r>
            <a:endParaRPr lang="fr-CA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’image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CA" noProof="0" dirty="0"/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e 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orme libre 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4" name="Forme libre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5" name="Forme libre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graphique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Cliquez sur l'icône pour ajouter un graphique</a:t>
            </a:r>
            <a:endParaRPr lang="fr-CA" noProof="0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CA" noProof="0"/>
              <a:t>Cliquez pour modifier </a:t>
            </a:r>
          </a:p>
        </p:txBody>
      </p: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2161441A-549E-40D8-8BB9-2A77068B6533}" type="datetime4">
              <a:rPr lang="fr-CA" noProof="0" smtClean="0">
                <a:latin typeface="+mn-lt"/>
              </a:rPr>
              <a:t>19 mars 2025</a:t>
            </a:fld>
            <a:endParaRPr lang="fr-CA" noProof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CA" noProof="0"/>
              <a:t>Rapport annuel</a:t>
            </a:r>
            <a:endParaRPr lang="fr-CA" b="0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CA" noProof="0"/>
              <a:t>Cliquez pour modifier </a:t>
            </a:r>
          </a:p>
        </p:txBody>
      </p:sp>
      <p:sp>
        <p:nvSpPr>
          <p:cNvPr id="9" name="Espace réservé du tableau 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 rtlCol="0"/>
          <a:lstStyle/>
          <a:p>
            <a:pPr rtl="0"/>
            <a:r>
              <a:rPr lang="fr-FR" noProof="0"/>
              <a:t>Cliquez sur l'icône pour ajouter un tableau</a:t>
            </a:r>
            <a:endParaRPr lang="fr-CA" noProof="0"/>
          </a:p>
        </p:txBody>
      </p:sp>
      <p:sp>
        <p:nvSpPr>
          <p:cNvPr id="2" name="Espace réservé à la date 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8E8CD2E7-4C84-4E58-9939-CB73E7563B9E}" type="datetime4">
              <a:rPr lang="fr-CA" noProof="0" smtClean="0">
                <a:latin typeface="+mn-lt"/>
              </a:rPr>
              <a:t>19 mars 2025</a:t>
            </a:fld>
            <a:endParaRPr lang="fr-CA" noProof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CA" noProof="0"/>
              <a:t>Rapport annuel</a:t>
            </a:r>
            <a:endParaRPr lang="fr-CA" b="0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sp>
        <p:nvSpPr>
          <p:cNvPr id="10" name="Zone de texte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-94266"/>
            <a:ext cx="15893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CA" sz="20000" b="1" noProof="0" dirty="0">
                <a:solidFill>
                  <a:schemeClr val="bg1"/>
                </a:solidFill>
              </a:rPr>
              <a:t>« 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>
            <a:grpSpLocks noChangeAspect="1"/>
          </p:cNvGrpSpPr>
          <p:nvPr userDrawn="1"/>
        </p:nvGrpSpPr>
        <p:grpSpPr>
          <a:xfrm rot="5400000">
            <a:off x="8697222" y="3294585"/>
            <a:ext cx="4495739" cy="2495398"/>
            <a:chOff x="5612972" y="1"/>
            <a:chExt cx="6615961" cy="3672246"/>
          </a:xfrm>
        </p:grpSpPr>
        <p:sp>
          <p:nvSpPr>
            <p:cNvPr id="19" name="Forme automatique 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rgbClr val="03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FFCA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03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3" name="Forme libre 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rgbClr val="FFCA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ita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 dirty="0"/>
          </a:p>
        </p:txBody>
      </p:sp>
      <p:sp>
        <p:nvSpPr>
          <p:cNvPr id="10" name="Zone de texte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-94266"/>
            <a:ext cx="15893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CA" sz="20000" b="1" noProof="0" dirty="0">
                <a:solidFill>
                  <a:schemeClr val="bg1"/>
                </a:solidFill>
              </a:rPr>
              <a:t>« 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>
            <a:grpSpLocks noChangeAspect="1"/>
          </p:cNvGrpSpPr>
          <p:nvPr userDrawn="1"/>
        </p:nvGrpSpPr>
        <p:grpSpPr>
          <a:xfrm rot="10800000">
            <a:off x="0" y="4362602"/>
            <a:ext cx="4495739" cy="2495398"/>
            <a:chOff x="5612972" y="1"/>
            <a:chExt cx="6615961" cy="3672246"/>
          </a:xfrm>
        </p:grpSpPr>
        <p:sp>
          <p:nvSpPr>
            <p:cNvPr id="19" name="Forme automatique 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rgbClr val="03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FFCA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038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  <p:sp>
          <p:nvSpPr>
            <p:cNvPr id="23" name="Forme libre 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rgbClr val="FFCA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CA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032064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>
          <p15:clr>
            <a:srgbClr val="FBAE40"/>
          </p15:clr>
        </p15:guide>
        <p15:guide id="9" orient="horz" pos="124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CA" noProof="0"/>
              <a:t>Cliquez pour modifier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CA" noProof="0"/>
              <a:t>Cliquez pour modifier le style du titre maitre.</a:t>
            </a:r>
          </a:p>
        </p:txBody>
      </p:sp>
      <p:sp>
        <p:nvSpPr>
          <p:cNvPr id="30" name="Espace réservé de la date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8572" y="6310184"/>
            <a:ext cx="1306727" cy="26968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C4C0E991-5636-4E5B-AC29-1C80B74B8278}" type="datetime4">
              <a:rPr lang="fr-CA" noProof="0" smtClean="0">
                <a:latin typeface="+mn-lt"/>
              </a:rPr>
              <a:t>19 mars 2025</a:t>
            </a:fld>
            <a:endParaRPr lang="fr-CA" noProof="0" dirty="0">
              <a:latin typeface="+mn-lt"/>
            </a:endParaRPr>
          </a:p>
        </p:txBody>
      </p:sp>
      <p:sp>
        <p:nvSpPr>
          <p:cNvPr id="31" name="Espace réservé du pied de page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CA" noProof="0"/>
              <a:t>Rapport annuel</a:t>
            </a:r>
            <a:endParaRPr lang="fr-CA" b="0" noProof="0"/>
          </a:p>
        </p:txBody>
      </p:sp>
      <p:sp>
        <p:nvSpPr>
          <p:cNvPr id="32" name="Espace réservé du numéro de diapositive 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fr-CA" noProof="0" smtClean="0"/>
              <a:pPr rtl="0"/>
              <a:t>‹#›</a:t>
            </a:fld>
            <a:endParaRPr lang="fr-CA" noProof="0">
              <a:latin typeface="+mn-lt"/>
            </a:endParaRPr>
          </a:p>
        </p:txBody>
      </p:sp>
      <p:pic>
        <p:nvPicPr>
          <p:cNvPr id="2" name="Image 1" descr="Une image contenant Graphique, logo, clipart, symbole&#10;&#10;Description générée automatiquement">
            <a:extLst>
              <a:ext uri="{FF2B5EF4-FFF2-40B4-BE49-F238E27FC236}">
                <a16:creationId xmlns:a16="http://schemas.microsoft.com/office/drawing/2014/main" id="{698DED5A-FDFC-0AD4-2DCD-B2EB3299F1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9" t="-214" r="24664" b="214"/>
          <a:stretch/>
        </p:blipFill>
        <p:spPr>
          <a:xfrm>
            <a:off x="10810874" y="211903"/>
            <a:ext cx="1047751" cy="135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94" r:id="rId3"/>
    <p:sldLayoutId id="2147483671" r:id="rId4"/>
    <p:sldLayoutId id="2147483672" r:id="rId5"/>
    <p:sldLayoutId id="2147483673" r:id="rId6"/>
    <p:sldLayoutId id="2147483684" r:id="rId7"/>
    <p:sldLayoutId id="2147483675" r:id="rId8"/>
    <p:sldLayoutId id="2147483695" r:id="rId9"/>
    <p:sldLayoutId id="2147483676" r:id="rId10"/>
    <p:sldLayoutId id="2147483677" r:id="rId11"/>
    <p:sldLayoutId id="2147483685" r:id="rId12"/>
    <p:sldLayoutId id="2147483696" r:id="rId13"/>
    <p:sldLayoutId id="2147483688" r:id="rId14"/>
    <p:sldLayoutId id="2147483692" r:id="rId15"/>
    <p:sldLayoutId id="214748368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1.jpg"/><Relationship Id="rId4" Type="http://schemas.openxmlformats.org/officeDocument/2006/relationships/tags" Target="../tags/tag4.xml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3" Type="http://schemas.openxmlformats.org/officeDocument/2006/relationships/tags" Target="../tags/tag5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10" Type="http://schemas.openxmlformats.org/officeDocument/2006/relationships/image" Target="../media/image10.jpeg"/><Relationship Id="rId4" Type="http://schemas.openxmlformats.org/officeDocument/2006/relationships/tags" Target="../tags/tag59.xml"/><Relationship Id="rId9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3" Type="http://schemas.openxmlformats.org/officeDocument/2006/relationships/tags" Target="../tags/tag6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10" Type="http://schemas.openxmlformats.org/officeDocument/2006/relationships/image" Target="../media/image10.jpeg"/><Relationship Id="rId4" Type="http://schemas.openxmlformats.org/officeDocument/2006/relationships/tags" Target="../tags/tag65.xml"/><Relationship Id="rId9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3" Type="http://schemas.openxmlformats.org/officeDocument/2006/relationships/tags" Target="../tags/tag7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10" Type="http://schemas.openxmlformats.org/officeDocument/2006/relationships/image" Target="../media/image10.jpeg"/><Relationship Id="rId4" Type="http://schemas.openxmlformats.org/officeDocument/2006/relationships/tags" Target="../tags/tag71.xml"/><Relationship Id="rId9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3.xml"/><Relationship Id="rId3" Type="http://schemas.openxmlformats.org/officeDocument/2006/relationships/tags" Target="../tags/tag7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10" Type="http://schemas.openxmlformats.org/officeDocument/2006/relationships/image" Target="../media/image10.jpeg"/><Relationship Id="rId4" Type="http://schemas.openxmlformats.org/officeDocument/2006/relationships/tags" Target="../tags/tag77.xml"/><Relationship Id="rId9" Type="http://schemas.openxmlformats.org/officeDocument/2006/relationships/image" Target="../media/image9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4.xml"/><Relationship Id="rId3" Type="http://schemas.openxmlformats.org/officeDocument/2006/relationships/tags" Target="../tags/tag8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10" Type="http://schemas.openxmlformats.org/officeDocument/2006/relationships/image" Target="../media/image10.jpeg"/><Relationship Id="rId4" Type="http://schemas.openxmlformats.org/officeDocument/2006/relationships/tags" Target="../tags/tag83.xml"/><Relationship Id="rId9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5.xml"/><Relationship Id="rId3" Type="http://schemas.openxmlformats.org/officeDocument/2006/relationships/tags" Target="../tags/tag8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10" Type="http://schemas.openxmlformats.org/officeDocument/2006/relationships/image" Target="../media/image10.jpeg"/><Relationship Id="rId4" Type="http://schemas.openxmlformats.org/officeDocument/2006/relationships/tags" Target="../tags/tag89.xml"/><Relationship Id="rId9" Type="http://schemas.openxmlformats.org/officeDocument/2006/relationships/image" Target="../media/image9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6.xml"/><Relationship Id="rId3" Type="http://schemas.openxmlformats.org/officeDocument/2006/relationships/tags" Target="../tags/tag9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10.jpeg"/><Relationship Id="rId4" Type="http://schemas.openxmlformats.org/officeDocument/2006/relationships/tags" Target="../tags/tag95.xml"/><Relationship Id="rId9" Type="http://schemas.openxmlformats.org/officeDocument/2006/relationships/image" Target="../media/image9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00.xml"/><Relationship Id="rId7" Type="http://schemas.openxmlformats.org/officeDocument/2006/relationships/notesSlide" Target="../notesSlides/notesSlide17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9" Type="http://schemas.openxmlformats.org/officeDocument/2006/relationships/image" Target="../media/image11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05.xml"/><Relationship Id="rId7" Type="http://schemas.openxmlformats.org/officeDocument/2006/relationships/notesSlide" Target="../notesSlides/notesSlide18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7.xml"/><Relationship Id="rId4" Type="http://schemas.openxmlformats.org/officeDocument/2006/relationships/tags" Target="../tags/tag106.xml"/><Relationship Id="rId9" Type="http://schemas.openxmlformats.org/officeDocument/2006/relationships/image" Target="../media/image11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10.xml"/><Relationship Id="rId7" Type="http://schemas.openxmlformats.org/officeDocument/2006/relationships/notesSlide" Target="../notesSlides/notesSlide19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9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10" Type="http://schemas.openxmlformats.org/officeDocument/2006/relationships/image" Target="../media/image8.png"/><Relationship Id="rId4" Type="http://schemas.openxmlformats.org/officeDocument/2006/relationships/tags" Target="../tags/tag10.xml"/><Relationship Id="rId9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15.xml"/><Relationship Id="rId7" Type="http://schemas.openxmlformats.org/officeDocument/2006/relationships/notesSlide" Target="../notesSlides/notesSlide20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9" Type="http://schemas.openxmlformats.org/officeDocument/2006/relationships/image" Target="../media/image12.JP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tags" Target="../tags/tag120.xml"/><Relationship Id="rId7" Type="http://schemas.openxmlformats.org/officeDocument/2006/relationships/notesSlide" Target="../notesSlides/notesSlide21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4.jp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25.xml"/><Relationship Id="rId7" Type="http://schemas.openxmlformats.org/officeDocument/2006/relationships/notesSlide" Target="../notesSlides/notesSlide22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9" Type="http://schemas.openxmlformats.org/officeDocument/2006/relationships/image" Target="../media/image13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30.xml"/><Relationship Id="rId7" Type="http://schemas.openxmlformats.org/officeDocument/2006/relationships/notesSlide" Target="../notesSlides/notesSlide23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2.xml"/><Relationship Id="rId4" Type="http://schemas.openxmlformats.org/officeDocument/2006/relationships/tags" Target="../tags/tag131.xml"/><Relationship Id="rId9" Type="http://schemas.openxmlformats.org/officeDocument/2006/relationships/image" Target="../media/image13.JP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35.xml"/><Relationship Id="rId7" Type="http://schemas.openxmlformats.org/officeDocument/2006/relationships/notesSlide" Target="../notesSlides/notesSlide24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9" Type="http://schemas.openxmlformats.org/officeDocument/2006/relationships/image" Target="../media/image13.JP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40.xml"/><Relationship Id="rId7" Type="http://schemas.openxmlformats.org/officeDocument/2006/relationships/notesSlide" Target="../notesSlides/notesSlide25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2.xml"/><Relationship Id="rId4" Type="http://schemas.openxmlformats.org/officeDocument/2006/relationships/tags" Target="../tags/tag141.xml"/><Relationship Id="rId9" Type="http://schemas.openxmlformats.org/officeDocument/2006/relationships/image" Target="../media/image13.JP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tags" Target="../tags/tag145.xml"/><Relationship Id="rId7" Type="http://schemas.openxmlformats.org/officeDocument/2006/relationships/notesSlide" Target="../notesSlides/notesSlide26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7.xml"/><Relationship Id="rId4" Type="http://schemas.openxmlformats.org/officeDocument/2006/relationships/tags" Target="../tags/tag146.xml"/><Relationship Id="rId9" Type="http://schemas.openxmlformats.org/officeDocument/2006/relationships/image" Target="../media/image14.jp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50.xml"/><Relationship Id="rId7" Type="http://schemas.openxmlformats.org/officeDocument/2006/relationships/notesSlide" Target="../notesSlides/notesSlide27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9" Type="http://schemas.openxmlformats.org/officeDocument/2006/relationships/image" Target="../media/image15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tags" Target="../tags/tag155.xml"/><Relationship Id="rId7" Type="http://schemas.openxmlformats.org/officeDocument/2006/relationships/notesSlide" Target="../notesSlides/notesSlide28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57.xml"/><Relationship Id="rId4" Type="http://schemas.openxmlformats.org/officeDocument/2006/relationships/tags" Target="../tags/tag156.xml"/><Relationship Id="rId9" Type="http://schemas.openxmlformats.org/officeDocument/2006/relationships/image" Target="../media/image16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6" Type="http://schemas.openxmlformats.org/officeDocument/2006/relationships/image" Target="../media/image9.JP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10" Type="http://schemas.openxmlformats.org/officeDocument/2006/relationships/image" Target="../media/image10.jpeg"/><Relationship Id="rId4" Type="http://schemas.openxmlformats.org/officeDocument/2006/relationships/tags" Target="../tags/tag17.xml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2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10" Type="http://schemas.openxmlformats.org/officeDocument/2006/relationships/image" Target="../media/image9.JPG"/><Relationship Id="rId4" Type="http://schemas.openxmlformats.org/officeDocument/2006/relationships/tags" Target="../tags/tag23.xml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2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10" Type="http://schemas.openxmlformats.org/officeDocument/2006/relationships/image" Target="../media/image9.JPG"/><Relationship Id="rId4" Type="http://schemas.openxmlformats.org/officeDocument/2006/relationships/tags" Target="../tags/tag29.xml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openxmlformats.org/officeDocument/2006/relationships/tags" Target="../tags/tag3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10" Type="http://schemas.openxmlformats.org/officeDocument/2006/relationships/image" Target="../media/image9.JPG"/><Relationship Id="rId4" Type="http://schemas.openxmlformats.org/officeDocument/2006/relationships/tags" Target="../tags/tag35.xml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4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10" Type="http://schemas.openxmlformats.org/officeDocument/2006/relationships/image" Target="../media/image9.JPG"/><Relationship Id="rId4" Type="http://schemas.openxmlformats.org/officeDocument/2006/relationships/tags" Target="../tags/tag41.xml"/><Relationship Id="rId9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4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10" Type="http://schemas.openxmlformats.org/officeDocument/2006/relationships/image" Target="../media/image9.JPG"/><Relationship Id="rId4" Type="http://schemas.openxmlformats.org/officeDocument/2006/relationships/tags" Target="../tags/tag47.xml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3" Type="http://schemas.openxmlformats.org/officeDocument/2006/relationships/tags" Target="../tags/tag5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10" Type="http://schemas.openxmlformats.org/officeDocument/2006/relationships/image" Target="../media/image10.jpeg"/><Relationship Id="rId4" Type="http://schemas.openxmlformats.org/officeDocument/2006/relationships/tags" Target="../tags/tag53.xml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667368" y="1961050"/>
            <a:ext cx="8895358" cy="2215991"/>
          </a:xfrm>
        </p:spPr>
        <p:txBody>
          <a:bodyPr wrap="square" rtlCol="0">
            <a:spAutoFit/>
          </a:bodyPr>
          <a:lstStyle/>
          <a:p>
            <a:pPr algn="ctr" rtl="0"/>
            <a:r>
              <a:rPr lang="fr-CA" sz="4000" dirty="0"/>
              <a:t>RAPPORT D’ACTIVITES </a:t>
            </a:r>
            <a:br>
              <a:rPr lang="fr-CA" sz="4000" dirty="0"/>
            </a:br>
            <a:r>
              <a:rPr lang="fr-CA" sz="4000" dirty="0"/>
              <a:t>FEVRIER 2024 – MARS 2025</a:t>
            </a:r>
            <a:br>
              <a:rPr lang="fr-CA" sz="4000" dirty="0"/>
            </a:br>
            <a:r>
              <a:rPr lang="fr-CA" sz="4000" dirty="0"/>
              <a:t>DU RESPONSABLE DES MINISTÈRES EN FRANÇAIS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  <p:custDataLst>
              <p:tags r:id="rId2"/>
            </p:custDataLst>
          </p:nvPr>
        </p:nvSpPr>
        <p:spPr>
          <a:xfrm>
            <a:off x="2714622" y="4999340"/>
            <a:ext cx="6800849" cy="1624034"/>
          </a:xfrm>
        </p:spPr>
        <p:txBody>
          <a:bodyPr wrap="square" rtlCol="0">
            <a:spAutoFit/>
          </a:bodyPr>
          <a:lstStyle/>
          <a:p>
            <a:pPr algn="ctr" rtl="0"/>
            <a:r>
              <a:rPr lang="fr-CA" sz="3600" dirty="0">
                <a:solidFill>
                  <a:srgbClr val="00A36A"/>
                </a:solidFill>
                <a:latin typeface="+mj-lt"/>
              </a:rPr>
              <a:t>CONSEIL D’ADMINISTRATION et ASSEMBLEE GENERALE  </a:t>
            </a:r>
          </a:p>
          <a:p>
            <a:pPr algn="ctr" rtl="0"/>
            <a:r>
              <a:rPr lang="fr-CA" sz="3600" dirty="0">
                <a:solidFill>
                  <a:srgbClr val="00A36A"/>
                </a:solidFill>
                <a:latin typeface="+mj-lt"/>
              </a:rPr>
              <a:t> MARS 2025</a:t>
            </a:r>
            <a:endParaRPr lang="fr-CA" sz="3600" dirty="0">
              <a:solidFill>
                <a:srgbClr val="00A36A"/>
              </a:solidFill>
            </a:endParaRPr>
          </a:p>
        </p:txBody>
      </p:sp>
      <p:cxnSp>
        <p:nvCxnSpPr>
          <p:cNvPr id="4" name="Connecteur droit 12">
            <a:extLst>
              <a:ext uri="{FF2B5EF4-FFF2-40B4-BE49-F238E27FC236}">
                <a16:creationId xmlns:a16="http://schemas.microsoft.com/office/drawing/2014/main" id="{AEA19765-D987-DB84-ECAF-EBE56DF93D03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>
          <a:xfrm>
            <a:off x="5048247" y="4663036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 5" descr="Une image contenant Emblème, logo, symbole, Marque&#10;&#10;Description générée automatiquement">
            <a:extLst>
              <a:ext uri="{FF2B5EF4-FFF2-40B4-BE49-F238E27FC236}">
                <a16:creationId xmlns:a16="http://schemas.microsoft.com/office/drawing/2014/main" id="{D43AE911-635E-AB53-4289-5AD4239EA80B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1" r="22120"/>
          <a:stretch/>
        </p:blipFill>
        <p:spPr>
          <a:xfrm>
            <a:off x="333375" y="209000"/>
            <a:ext cx="1143000" cy="1358265"/>
          </a:xfrm>
          <a:prstGeom prst="rect">
            <a:avLst/>
          </a:prstGeom>
        </p:spPr>
      </p:pic>
      <p:pic>
        <p:nvPicPr>
          <p:cNvPr id="8" name="Image 7" descr="Une image contenant Graphique, logo, clipart, symbole&#10;&#10;Description générée automatiquement">
            <a:extLst>
              <a:ext uri="{FF2B5EF4-FFF2-40B4-BE49-F238E27FC236}">
                <a16:creationId xmlns:a16="http://schemas.microsoft.com/office/drawing/2014/main" id="{7B49CBD5-028C-2CC9-128B-7EA0BF213955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9" t="-214" r="24664" b="214"/>
          <a:stretch/>
        </p:blipFill>
        <p:spPr>
          <a:xfrm>
            <a:off x="10810874" y="211903"/>
            <a:ext cx="1047751" cy="1355362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BDD6BA7B-94DE-112A-E311-394873545DD4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181223" y="145458"/>
            <a:ext cx="7829550" cy="1551194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400" b="1" i="0" u="none" strike="noStrike" kern="1200" cap="none" spc="1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hnschrift Condensed" panose="020B0502040204020203" pitchFamily="34" charset="0"/>
                <a:ea typeface="+mj-ea"/>
                <a:cs typeface="+mj-cs"/>
              </a:rPr>
              <a:t>Voici je fais une chose nouvelle, elle est maintenant en germe, ne la reconnaitrez-vous pas? Esaïe 43,19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600" b="1" i="0" u="none" strike="noStrike" kern="1200" cap="none" spc="1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hnschrift Condensed" panose="020B0502040204020203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400" b="1" i="0" u="none" strike="noStrike" kern="1200" cap="none" spc="100" normalizeH="0" baseline="0" noProof="0" dirty="0">
                <a:ln>
                  <a:noFill/>
                </a:ln>
                <a:solidFill>
                  <a:srgbClr val="0078BF"/>
                </a:solidFill>
                <a:effectLst/>
                <a:uLnTx/>
                <a:uFillTx/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« Accueillir audacieusement, s’enraciner profondément à nos possibilités en tant que disciples dynamiques »</a:t>
            </a:r>
          </a:p>
        </p:txBody>
      </p:sp>
    </p:spTree>
    <p:extLst>
      <p:ext uri="{BB962C8B-B14F-4D97-AF65-F5344CB8AC3E}">
        <p14:creationId xmlns:p14="http://schemas.microsoft.com/office/powerpoint/2010/main" val="301456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4680901-59F6-F7CB-6449-646A6113AC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0383" y="1767212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Créer</a:t>
            </a:r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7002" y="2509103"/>
            <a:ext cx="105335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Création des espaces d’échanges et de discussions de la jeunesse francophone au sein de l’EUC à travers le pays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Identification et création des réseaux des femmes au sein de l’EUC à travers le pays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Participation de l’Adjointe à la programmation, à la rencontre nationale de United Church </a:t>
            </a:r>
            <a:r>
              <a:rPr lang="fr-FR" sz="2800" b="1" dirty="0" err="1">
                <a:solidFill>
                  <a:schemeClr val="bg1"/>
                </a:solidFill>
              </a:rPr>
              <a:t>Women</a:t>
            </a:r>
            <a:r>
              <a:rPr lang="fr-FR" sz="2800" b="1" dirty="0">
                <a:solidFill>
                  <a:schemeClr val="bg1"/>
                </a:solidFill>
              </a:rPr>
              <a:t> à Mississauga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Soutien au projet de rencontre des femmes autochtones et immigrantes initiée par le Synode de la Saskatchewan </a:t>
            </a:r>
            <a:r>
              <a:rPr lang="fr-FR" sz="2800" b="1" dirty="0" err="1">
                <a:solidFill>
                  <a:schemeClr val="bg1"/>
                </a:solidFill>
              </a:rPr>
              <a:t>Evangelical</a:t>
            </a:r>
            <a:r>
              <a:rPr lang="fr-FR" sz="2800" b="1" dirty="0">
                <a:solidFill>
                  <a:schemeClr val="bg1"/>
                </a:solidFill>
              </a:rPr>
              <a:t> </a:t>
            </a:r>
            <a:r>
              <a:rPr lang="fr-FR" sz="2800" b="1" dirty="0" err="1">
                <a:solidFill>
                  <a:schemeClr val="bg1"/>
                </a:solidFill>
              </a:rPr>
              <a:t>Lutheran</a:t>
            </a:r>
            <a:r>
              <a:rPr lang="fr-FR" sz="2800" b="1" dirty="0">
                <a:solidFill>
                  <a:schemeClr val="bg1"/>
                </a:solidFill>
              </a:rPr>
              <a:t> Church in Canada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fr-CA" sz="2800" b="1" dirty="0">
              <a:solidFill>
                <a:schemeClr val="bg1"/>
              </a:solidFill>
            </a:endParaRPr>
          </a:p>
        </p:txBody>
      </p:sp>
      <p:pic>
        <p:nvPicPr>
          <p:cNvPr id="3" name="Image 2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BCF0689F-E91E-3C67-CA8D-9DBEDFA8B058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61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45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4680901-59F6-F7CB-6449-646A6113AC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0383" y="1767212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Créer</a:t>
            </a:r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7002" y="2509103"/>
            <a:ext cx="105335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Rencontres avec le Principal du Collège diocésain de Montréal et la Directrice des études de l'Église Unie sur le concept du </a:t>
            </a:r>
            <a:r>
              <a:rPr lang="fr-FR" sz="2800" b="1" i="1" dirty="0" err="1">
                <a:solidFill>
                  <a:schemeClr val="bg1"/>
                </a:solidFill>
              </a:rPr>
              <a:t>testamur</a:t>
            </a:r>
            <a:r>
              <a:rPr lang="fr-FR" sz="2800" b="1" dirty="0">
                <a:solidFill>
                  <a:schemeClr val="bg1"/>
                </a:solidFill>
              </a:rPr>
              <a:t>, sa mise en place et la création  de l’Institut Protestant de Théologie de l’Eglise Unie du Canada (IPTEUC)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Mise en place de la Plateforme Point liturgies (portail de ressources liturgiques communes de l'Eglise Protestante Unie de France, Belge, Suisse Romande, Église Unie du Canada)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Concertation pour la mise en place de l’IPTEUC avec le Directeur de formation et leadership</a:t>
            </a:r>
            <a:endParaRPr lang="fr-CA" sz="2800" b="1" dirty="0">
              <a:solidFill>
                <a:schemeClr val="bg1"/>
              </a:solidFill>
            </a:endParaRPr>
          </a:p>
        </p:txBody>
      </p:sp>
      <p:pic>
        <p:nvPicPr>
          <p:cNvPr id="3" name="Image 2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BCF0689F-E91E-3C67-CA8D-9DBEDFA8B058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61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22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4680901-59F6-F7CB-6449-646A6113AC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0383" y="1767212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Créer</a:t>
            </a:r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7002" y="2509103"/>
            <a:ext cx="1053352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Préparation de la rencontre nationale de la jeunesse francophone EUC, </a:t>
            </a:r>
            <a:r>
              <a:rPr lang="fr-FR" sz="2800" b="1" i="1" dirty="0" err="1">
                <a:solidFill>
                  <a:schemeClr val="bg1"/>
                </a:solidFill>
              </a:rPr>
              <a:t>Ré-Unis</a:t>
            </a:r>
            <a:endParaRPr lang="fr-FR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Participations périodiques aux rencontres des leaders d'implantation d'Églises EUC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Visites exploratoires sur la création des MEF à Dundalk, Ontario et les localités voisines à forte implantation migratoire, Région du Bouclier Canadien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Conversation avec le Ministre exécutif et la Responsable de la relation pastorale de la Région du Bouclier Canadien sur  la création des MEF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fr-CA" sz="2800" b="1" dirty="0">
              <a:solidFill>
                <a:schemeClr val="bg1"/>
              </a:solidFill>
            </a:endParaRPr>
          </a:p>
        </p:txBody>
      </p:sp>
      <p:pic>
        <p:nvPicPr>
          <p:cNvPr id="3" name="Image 2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BCF0689F-E91E-3C67-CA8D-9DBEDFA8B058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61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3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4680901-59F6-F7CB-6449-646A6113AC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0383" y="1767212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Créer</a:t>
            </a:r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0" y="2589404"/>
            <a:ext cx="105335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Symposium “</a:t>
            </a:r>
            <a:r>
              <a:rPr lang="fr-FR" sz="2800" b="1" i="1" dirty="0">
                <a:solidFill>
                  <a:schemeClr val="bg1"/>
                </a:solidFill>
              </a:rPr>
              <a:t>La  théologie francophone au Canada, Où en sommes-nous </a:t>
            </a:r>
            <a:r>
              <a:rPr lang="fr-FR" sz="2800" b="1" dirty="0">
                <a:solidFill>
                  <a:schemeClr val="bg1"/>
                </a:solidFill>
              </a:rPr>
              <a:t>?” à l’Université Saint-Paul, Octobre-Novembre 2024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Naissance de l’IPTEUC (Institut Protestant de Théologie de l’Eglise Unie du Canada) Octobre-Novembre 2024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Rencontre nationale à Jouvence, QC de la jeunesse francophone de l’EUC </a:t>
            </a:r>
            <a:r>
              <a:rPr lang="fr-FR" sz="2800" b="1" i="1" dirty="0">
                <a:solidFill>
                  <a:schemeClr val="bg1"/>
                </a:solidFill>
              </a:rPr>
              <a:t>“</a:t>
            </a:r>
            <a:r>
              <a:rPr lang="fr-FR" sz="2800" b="1" i="1" dirty="0" err="1">
                <a:solidFill>
                  <a:schemeClr val="bg1"/>
                </a:solidFill>
              </a:rPr>
              <a:t>Ré-Unis</a:t>
            </a:r>
            <a:r>
              <a:rPr lang="fr-FR" sz="2800" b="1" dirty="0">
                <a:solidFill>
                  <a:schemeClr val="bg1"/>
                </a:solidFill>
              </a:rPr>
              <a:t>”, Novembre 2024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fr-CA" sz="2800" b="1" dirty="0">
              <a:solidFill>
                <a:schemeClr val="bg1"/>
              </a:solidFill>
            </a:endParaRPr>
          </a:p>
        </p:txBody>
      </p:sp>
      <p:pic>
        <p:nvPicPr>
          <p:cNvPr id="3" name="Image 2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ACE9D0D5-3A9D-68D3-55D8-8DBC9544CF64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3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4680901-59F6-F7CB-6449-646A6113AC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0383" y="1767212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Créer</a:t>
            </a:r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0" y="2634027"/>
            <a:ext cx="105335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Visites pastorales des communautés francophones dans le Nord Ouest de l’Alberta (Rivière-La-Paix)</a:t>
            </a:r>
          </a:p>
          <a:p>
            <a:pPr lvl="1"/>
            <a:endParaRPr lang="fr-FR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Participation œcuménique des MEF à l’ordination du premier évêque francophone et d'ascendance africaine du Synode de la Saskatchewan </a:t>
            </a:r>
            <a:r>
              <a:rPr lang="fr-FR" sz="2800" b="1" dirty="0" err="1">
                <a:solidFill>
                  <a:schemeClr val="bg1"/>
                </a:solidFill>
              </a:rPr>
              <a:t>Evangelical</a:t>
            </a:r>
            <a:r>
              <a:rPr lang="fr-FR" sz="2800" b="1" dirty="0">
                <a:solidFill>
                  <a:schemeClr val="bg1"/>
                </a:solidFill>
              </a:rPr>
              <a:t> </a:t>
            </a:r>
            <a:r>
              <a:rPr lang="fr-FR" sz="2800" b="1" dirty="0" err="1">
                <a:solidFill>
                  <a:schemeClr val="bg1"/>
                </a:solidFill>
              </a:rPr>
              <a:t>Lutheran</a:t>
            </a:r>
            <a:r>
              <a:rPr lang="fr-FR" sz="2800" b="1" dirty="0">
                <a:solidFill>
                  <a:schemeClr val="bg1"/>
                </a:solidFill>
              </a:rPr>
              <a:t> Church in Canada, Mgr. Ali Tote, à Saskatoon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fr-FR" sz="2800" b="1" dirty="0">
              <a:solidFill>
                <a:schemeClr val="bg1"/>
              </a:solidFill>
            </a:endParaRPr>
          </a:p>
          <a:p>
            <a:pPr lvl="1"/>
            <a:endParaRPr lang="fr-CA" sz="2800" b="1" dirty="0">
              <a:solidFill>
                <a:schemeClr val="bg1"/>
              </a:solidFill>
            </a:endParaRPr>
          </a:p>
        </p:txBody>
      </p:sp>
      <p:pic>
        <p:nvPicPr>
          <p:cNvPr id="3" name="Image 2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5122FFE5-1EEC-8A8F-1AAE-94EB7E9D286D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4680901-59F6-F7CB-6449-646A6113AC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0383" y="1767212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Inviter</a:t>
            </a:r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38735" y="3393632"/>
            <a:ext cx="105335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Visite à  la Radio Nord Ouest FM servant les communautés franco-albertaines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Conversations avec des leaders des communautés évangéliques, pentecôtistes, musulmanes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Rencontres périodiques avec les leaders de communautés swahiliphones en Estrie </a:t>
            </a:r>
          </a:p>
          <a:p>
            <a:pPr lvl="1"/>
            <a:endParaRPr lang="fr-CA" sz="2800" b="1" dirty="0">
              <a:solidFill>
                <a:schemeClr val="bg1"/>
              </a:solidFill>
            </a:endParaRPr>
          </a:p>
        </p:txBody>
      </p:sp>
      <p:pic>
        <p:nvPicPr>
          <p:cNvPr id="3" name="Image 2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5122FFE5-1EEC-8A8F-1AAE-94EB7E9D286D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2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4680901-59F6-F7CB-6449-646A6113AC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0383" y="1767212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Inviter</a:t>
            </a:r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38735" y="3393632"/>
            <a:ext cx="105335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Conversations avec des communautés francophones à travers le pays, identifiant l’émergence et  la création des MEF (Moncton, Cotes Atlantiques ; Winnipeg, Saskatoon, les Prairies ; Edmonton, Calgary, Alberta ; Ontario ; Sept-Iles, Nord du Québec)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fr-FR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fr-FR" sz="2800" b="1" dirty="0">
              <a:solidFill>
                <a:schemeClr val="bg1"/>
              </a:solidFill>
            </a:endParaRPr>
          </a:p>
          <a:p>
            <a:pPr lvl="1"/>
            <a:endParaRPr lang="fr-FR" sz="2800" b="1" dirty="0">
              <a:solidFill>
                <a:schemeClr val="bg1"/>
              </a:solidFill>
            </a:endParaRPr>
          </a:p>
          <a:p>
            <a:pPr lvl="1"/>
            <a:endParaRPr lang="fr-CA" sz="2800" b="1" dirty="0">
              <a:solidFill>
                <a:schemeClr val="bg1"/>
              </a:solidFill>
            </a:endParaRPr>
          </a:p>
        </p:txBody>
      </p:sp>
      <p:pic>
        <p:nvPicPr>
          <p:cNvPr id="3" name="Image 2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5122FFE5-1EEC-8A8F-1AAE-94EB7E9D286D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Justice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160A686B-6E4B-CC83-F080-95E41AE75372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age 4" descr="Une image contenant Graphique, logo, Police, conception&#10;&#10;Description générée automatiquement">
            <a:extLst>
              <a:ext uri="{FF2B5EF4-FFF2-40B4-BE49-F238E27FC236}">
                <a16:creationId xmlns:a16="http://schemas.microsoft.com/office/drawing/2014/main" id="{6D88D215-13EA-5E10-2978-8E1349D458D9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9" t="10505" r="14618" b="5118"/>
          <a:stretch/>
        </p:blipFill>
        <p:spPr>
          <a:xfrm>
            <a:off x="4606834" y="191589"/>
            <a:ext cx="2087195" cy="21123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D4CC65-F3E8-4ACF-BB86-9C0B4C679B5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407965" y="2566958"/>
            <a:ext cx="78512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rgbClr val="000000"/>
                </a:solidFill>
                <a:latin typeface="+mj-lt"/>
              </a:rPr>
              <a:t>P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réparation et participation au mois de  l'histoire des personnes d’ascendance africaine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Ateliers sur l’</a:t>
            </a:r>
            <a:r>
              <a:rPr lang="fr-FR" sz="2800" b="0" i="0" u="none" strike="noStrike" dirty="0" err="1">
                <a:solidFill>
                  <a:srgbClr val="000000"/>
                </a:solidFill>
                <a:effectLst/>
                <a:latin typeface="+mj-lt"/>
              </a:rPr>
              <a:t>anti-racisme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 avec l’équipe de </a:t>
            </a:r>
            <a:r>
              <a:rPr lang="fr-FR" sz="2800" i="1" dirty="0">
                <a:solidFill>
                  <a:srgbClr val="000000"/>
                </a:solidFill>
                <a:latin typeface="+mj-lt"/>
              </a:rPr>
              <a:t>soccer et foi </a:t>
            </a:r>
            <a:r>
              <a:rPr lang="fr-FR" sz="2800" dirty="0">
                <a:solidFill>
                  <a:srgbClr val="000000"/>
                </a:solidFill>
                <a:latin typeface="+mj-lt"/>
              </a:rPr>
              <a:t>de la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 MPFT, Toronto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Participation en ligne aux rencontres organisées par </a:t>
            </a:r>
            <a:r>
              <a:rPr lang="fr-FR" sz="2800" i="1" dirty="0" err="1">
                <a:solidFill>
                  <a:srgbClr val="000000"/>
                </a:solidFill>
                <a:latin typeface="+mj-lt"/>
              </a:rPr>
              <a:t>A</a:t>
            </a:r>
            <a:r>
              <a:rPr lang="fr-FR" sz="2800" b="0" i="1" u="none" strike="noStrike" dirty="0" err="1">
                <a:solidFill>
                  <a:srgbClr val="000000"/>
                </a:solidFill>
                <a:effectLst/>
                <a:latin typeface="+mj-lt"/>
              </a:rPr>
              <a:t>nti-racisme</a:t>
            </a:r>
            <a:r>
              <a:rPr lang="fr-FR" sz="2800" b="0" i="1" u="none" strike="noStrike" dirty="0">
                <a:solidFill>
                  <a:srgbClr val="000000"/>
                </a:solidFill>
                <a:effectLst/>
                <a:latin typeface="+mj-lt"/>
              </a:rPr>
              <a:t> et Equité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rgbClr val="000000"/>
                </a:solidFill>
                <a:latin typeface="+mj-lt"/>
              </a:rPr>
              <a:t>Rencontres avec le GCO et la Table sur la participation des MEF à l’accueil des réfugiés. </a:t>
            </a:r>
            <a:endParaRPr lang="fr-FR" sz="2800" b="0" i="0" u="none" strike="noStrike" dirty="0">
              <a:solidFill>
                <a:srgbClr val="000000"/>
              </a:solidFill>
              <a:effectLst/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FR" sz="2800" b="0" i="0" u="none" strike="noStrike" dirty="0">
              <a:solidFill>
                <a:srgbClr val="000000"/>
              </a:solidFill>
              <a:effectLst/>
              <a:latin typeface="+mj-lt"/>
            </a:endParaRPr>
          </a:p>
          <a:p>
            <a:r>
              <a:rPr lang="fr-FR" sz="2800" dirty="0">
                <a:latin typeface="+mj-lt"/>
              </a:rPr>
              <a:t>Participations aux rencontres sur l’anti-immigrants et anti-travailleurs migrants</a:t>
            </a:r>
          </a:p>
        </p:txBody>
      </p:sp>
    </p:spTree>
    <p:extLst>
      <p:ext uri="{BB962C8B-B14F-4D97-AF65-F5344CB8AC3E}">
        <p14:creationId xmlns:p14="http://schemas.microsoft.com/office/powerpoint/2010/main" val="122580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Justice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160A686B-6E4B-CC83-F080-95E41AE75372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age 4" descr="Une image contenant Graphique, logo, Police, conception&#10;&#10;Description générée automatiquement">
            <a:extLst>
              <a:ext uri="{FF2B5EF4-FFF2-40B4-BE49-F238E27FC236}">
                <a16:creationId xmlns:a16="http://schemas.microsoft.com/office/drawing/2014/main" id="{6D88D215-13EA-5E10-2978-8E1349D458D9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9" t="10505" r="14618" b="5118"/>
          <a:stretch/>
        </p:blipFill>
        <p:spPr>
          <a:xfrm>
            <a:off x="4606834" y="191589"/>
            <a:ext cx="2087195" cy="21123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D4CC65-F3E8-4ACF-BB86-9C0B4C679B5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407965" y="2566958"/>
            <a:ext cx="78512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Visite–rencontre avec la communauté des exilés-réfugiés africains victimisés par l’homophobie, accueillis par </a:t>
            </a:r>
            <a:r>
              <a:rPr lang="fr-FR" sz="2800" dirty="0">
                <a:solidFill>
                  <a:srgbClr val="000000"/>
                </a:solidFill>
                <a:latin typeface="+mj-lt"/>
              </a:rPr>
              <a:t>la Communauté de </a:t>
            </a: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Saint-Paul UCC, Edmonton, AB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Participation en ligne aux rencontres sur l’anti-immigrants et anti-travailleurs migrants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Marche œcuménique pour une paix juste à Gaza et au Moyen-Orient à Ottawa</a:t>
            </a:r>
            <a:r>
              <a:rPr lang="fr-FR" sz="2800" dirty="0">
                <a:latin typeface="+mj-lt"/>
              </a:rPr>
              <a:t> et anti-travailleurs migrants</a:t>
            </a:r>
          </a:p>
        </p:txBody>
      </p:sp>
    </p:spTree>
    <p:extLst>
      <p:ext uri="{BB962C8B-B14F-4D97-AF65-F5344CB8AC3E}">
        <p14:creationId xmlns:p14="http://schemas.microsoft.com/office/powerpoint/2010/main" val="322072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Justice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160A686B-6E4B-CC83-F080-95E41AE75372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age 4" descr="Une image contenant Graphique, logo, Police, conception&#10;&#10;Description générée automatiquement">
            <a:extLst>
              <a:ext uri="{FF2B5EF4-FFF2-40B4-BE49-F238E27FC236}">
                <a16:creationId xmlns:a16="http://schemas.microsoft.com/office/drawing/2014/main" id="{6D88D215-13EA-5E10-2978-8E1349D458D9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9" t="10505" r="14618" b="5118"/>
          <a:stretch/>
        </p:blipFill>
        <p:spPr>
          <a:xfrm>
            <a:off x="4606834" y="191589"/>
            <a:ext cx="2087195" cy="21123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D4CC65-F3E8-4ACF-BB86-9C0B4C679B5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407965" y="2566958"/>
            <a:ext cx="785122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Commémoration interreligieuse de l'attentat contre la Mosquée de Québec </a:t>
            </a:r>
          </a:p>
          <a:p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	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0" i="0" u="none" strike="noStrike" dirty="0">
                <a:solidFill>
                  <a:srgbClr val="000000"/>
                </a:solidFill>
                <a:effectLst/>
                <a:latin typeface="+mj-lt"/>
              </a:rPr>
              <a:t>Grand rassemblement national des MEF pour la clôture du mois de l'histoire des personnes d'ascendance africaine, le 2 mars 2025 à Sherbrooke</a:t>
            </a:r>
            <a:endParaRPr lang="fr-F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653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F0FA04-6227-9040-92A6-9514A59B8E7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11178" y="459540"/>
            <a:ext cx="8590781" cy="610863"/>
          </a:xfrm>
        </p:spPr>
        <p:txBody>
          <a:bodyPr rtlCol="0">
            <a:noAutofit/>
          </a:bodyPr>
          <a:lstStyle/>
          <a:p>
            <a:pPr algn="ctr" rtl="0"/>
            <a:r>
              <a:rPr lang="fr-CA" sz="2400" dirty="0"/>
              <a:t>Notre cadre de référence : le Plan stratégique 2023-2025 avec une priorité globale : la croissance </a:t>
            </a:r>
          </a:p>
        </p:txBody>
      </p:sp>
      <p:sp>
        <p:nvSpPr>
          <p:cNvPr id="4" name="Espace réservé au texte 3">
            <a:extLst>
              <a:ext uri="{FF2B5EF4-FFF2-40B4-BE49-F238E27FC236}">
                <a16:creationId xmlns:a16="http://schemas.microsoft.com/office/drawing/2014/main" id="{6AF03CC0-7DA0-ED4F-B612-580E138D588A}"/>
              </a:ext>
            </a:extLst>
          </p:cNvPr>
          <p:cNvSpPr>
            <a:spLocks noGrp="1"/>
          </p:cNvSpPr>
          <p:nvPr>
            <p:ph type="body" idx="10"/>
            <p:custDataLst>
              <p:tags r:id="rId2"/>
            </p:custDataLst>
          </p:nvPr>
        </p:nvSpPr>
        <p:spPr>
          <a:xfrm>
            <a:off x="6096000" y="1543277"/>
            <a:ext cx="5791200" cy="498598"/>
          </a:xfrm>
        </p:spPr>
        <p:txBody>
          <a:bodyPr wrap="square" rtlCol="0">
            <a:spAutoFit/>
          </a:bodyPr>
          <a:lstStyle/>
          <a:p>
            <a:pPr rtl="0"/>
            <a:r>
              <a:rPr lang="fr-CA" sz="3600" dirty="0">
                <a:solidFill>
                  <a:schemeClr val="bg1"/>
                </a:solidFill>
              </a:rPr>
              <a:t>Le poisson : </a:t>
            </a:r>
          </a:p>
        </p:txBody>
      </p:sp>
      <p:sp>
        <p:nvSpPr>
          <p:cNvPr id="6" name="Espace réservé au contenu 5">
            <a:extLst>
              <a:ext uri="{FF2B5EF4-FFF2-40B4-BE49-F238E27FC236}">
                <a16:creationId xmlns:a16="http://schemas.microsoft.com/office/drawing/2014/main" id="{B7D8EEE0-6E1C-9F47-936F-25FCC2FC368C}"/>
              </a:ext>
            </a:extLst>
          </p:cNvPr>
          <p:cNvSpPr>
            <a:spLocks noGrp="1"/>
          </p:cNvSpPr>
          <p:nvPr>
            <p:ph sz="half" idx="13"/>
            <p:custDataLst>
              <p:tags r:id="rId3"/>
            </p:custDataLst>
          </p:nvPr>
        </p:nvSpPr>
        <p:spPr>
          <a:xfrm>
            <a:off x="6096000" y="2521610"/>
            <a:ext cx="5791200" cy="861774"/>
          </a:xfrm>
        </p:spPr>
        <p:txBody>
          <a:bodyPr wrap="square" rtlCol="0">
            <a:spAutoFit/>
          </a:bodyPr>
          <a:lstStyle/>
          <a:p>
            <a:pPr rtl="0"/>
            <a:r>
              <a:rPr lang="fr-CA" sz="2800" dirty="0"/>
              <a:t>Symbole du Christ et de la vie en abondance dans l’Église ancienne</a:t>
            </a:r>
          </a:p>
        </p:txBody>
      </p:sp>
      <p:cxnSp>
        <p:nvCxnSpPr>
          <p:cNvPr id="10" name="Connecteur droit 12">
            <a:extLst>
              <a:ext uri="{FF2B5EF4-FFF2-40B4-BE49-F238E27FC236}">
                <a16:creationId xmlns:a16="http://schemas.microsoft.com/office/drawing/2014/main" id="{8E29A7D5-8077-5B96-FFC6-BA61CC2FC93A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3490823" y="1178899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">
            <a:extLst>
              <a:ext uri="{FF2B5EF4-FFF2-40B4-BE49-F238E27FC236}">
                <a16:creationId xmlns:a16="http://schemas.microsoft.com/office/drawing/2014/main" id="{BA65B45F-8CD9-3C54-4955-6B14068A86CB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10"/>
          <a:srcRect l="2991" t="5925" r="1817" b="2407"/>
          <a:stretch/>
        </p:blipFill>
        <p:spPr bwMode="auto">
          <a:xfrm>
            <a:off x="304800" y="1291388"/>
            <a:ext cx="5095218" cy="28304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Espace réservé au contenu 5">
            <a:extLst>
              <a:ext uri="{FF2B5EF4-FFF2-40B4-BE49-F238E27FC236}">
                <a16:creationId xmlns:a16="http://schemas.microsoft.com/office/drawing/2014/main" id="{183B2F4C-C33B-F101-456A-AAF662EDCB1B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4789713" y="3546848"/>
            <a:ext cx="7097487" cy="129266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itchFamily="2" charset="2"/>
              <a:buChar char="§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fr-CA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Signe de créativité, </a:t>
            </a:r>
            <a:r>
              <a:rPr lang="fr-CA" sz="2800" dirty="0">
                <a:solidFill>
                  <a:srgbClr val="000000"/>
                </a:solidFill>
                <a:latin typeface="Franklin Gothic Book"/>
              </a:rPr>
              <a:t>de</a:t>
            </a:r>
            <a:r>
              <a:rPr kumimoji="0" lang="fr-CA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résilience</a:t>
            </a:r>
            <a:r>
              <a:rPr kumimoji="0" lang="fr-CA" sz="2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et</a:t>
            </a:r>
            <a:r>
              <a:rPr kumimoji="0" lang="fr-CA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</a:t>
            </a:r>
            <a:r>
              <a:rPr lang="fr-CA" sz="2800" noProof="0" dirty="0">
                <a:solidFill>
                  <a:srgbClr val="000000"/>
                </a:solidFill>
              </a:rPr>
              <a:t>d</a:t>
            </a:r>
            <a:r>
              <a:rPr lang="fr-CA" sz="2800" dirty="0">
                <a:solidFill>
                  <a:srgbClr val="000000"/>
                </a:solidFill>
              </a:rPr>
              <a:t>’adaptabilité </a:t>
            </a:r>
            <a:r>
              <a:rPr kumimoji="0" lang="fr-CA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dans les spiritualités autochtones</a:t>
            </a:r>
          </a:p>
        </p:txBody>
      </p:sp>
      <p:sp>
        <p:nvSpPr>
          <p:cNvPr id="5" name="Espace réservé au contenu 5">
            <a:extLst>
              <a:ext uri="{FF2B5EF4-FFF2-40B4-BE49-F238E27FC236}">
                <a16:creationId xmlns:a16="http://schemas.microsoft.com/office/drawing/2014/main" id="{2D26D096-52E0-A873-F596-2E2C4EFDD929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852409" y="5433861"/>
            <a:ext cx="8943703" cy="129266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itchFamily="2" charset="2"/>
              <a:buChar char="§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fr-CA" sz="2800" b="1" dirty="0">
                <a:solidFill>
                  <a:srgbClr val="000000"/>
                </a:solidFill>
              </a:rPr>
              <a:t>Les différentes écailles du poisson représentent les différents axes de l</a:t>
            </a:r>
            <a:r>
              <a:rPr lang="fr-CA" sz="2800" dirty="0">
                <a:solidFill>
                  <a:srgbClr val="000000"/>
                </a:solidFill>
              </a:rPr>
              <a:t>’</a:t>
            </a:r>
            <a:r>
              <a:rPr lang="fr-CA" sz="2800" b="1" dirty="0">
                <a:solidFill>
                  <a:srgbClr val="000000"/>
                </a:solidFill>
              </a:rPr>
              <a:t>appel et vision tels que définis par le Conseil Général.</a:t>
            </a:r>
            <a:endParaRPr kumimoji="0" lang="fr-CA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31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Climat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C2E381A2-B248-0E14-D416-1EC1243B2FFC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67045" y="2581171"/>
            <a:ext cx="837320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CA" sz="4000" b="1" dirty="0">
                <a:solidFill>
                  <a:srgbClr val="8E6620"/>
                </a:solidFill>
              </a:rPr>
              <a:t>Le parent pauvre des MEF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CA" sz="4000" b="1" dirty="0">
                <a:solidFill>
                  <a:srgbClr val="8E6620"/>
                </a:solidFill>
              </a:rPr>
              <a:t>Une grande préoccupation des jeunes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CA" sz="4000" b="1" dirty="0">
                <a:solidFill>
                  <a:srgbClr val="8E6620"/>
                </a:solidFill>
              </a:rPr>
              <a:t>Un défi récurent qui mérite une réflexion et un plan d’action des MEF </a:t>
            </a:r>
          </a:p>
          <a:p>
            <a:pPr algn="ctr"/>
            <a:endParaRPr lang="fr-CA" sz="4000" b="1" dirty="0">
              <a:solidFill>
                <a:srgbClr val="002B55"/>
              </a:solidFill>
            </a:endParaRPr>
          </a:p>
        </p:txBody>
      </p:sp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36098375-62F8-33B9-C4AD-8E1228CFE009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 5" descr="Une image contenant vert, logo&#10;&#10;Description générée automatiquement">
            <a:extLst>
              <a:ext uri="{FF2B5EF4-FFF2-40B4-BE49-F238E27FC236}">
                <a16:creationId xmlns:a16="http://schemas.microsoft.com/office/drawing/2014/main" id="{7F2B81EA-1DDA-81A2-8431-E3705DC90655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063" y="128085"/>
            <a:ext cx="2576588" cy="184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7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Leadership</a:t>
            </a:r>
            <a:endParaRPr lang="fr-CA" dirty="0"/>
          </a:p>
        </p:txBody>
      </p:sp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36098375-62F8-33B9-C4AD-8E1228CFE009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age 4" descr="Une image contenant logo, Police, Graphique, conception&#10;&#10;Description générée automatiquement">
            <a:extLst>
              <a:ext uri="{FF2B5EF4-FFF2-40B4-BE49-F238E27FC236}">
                <a16:creationId xmlns:a16="http://schemas.microsoft.com/office/drawing/2014/main" id="{EFBE3E70-0C04-2BFA-C5EB-323163150AE4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" t="10030" r="13532" b="8402"/>
          <a:stretch/>
        </p:blipFill>
        <p:spPr>
          <a:xfrm>
            <a:off x="8535487" y="122050"/>
            <a:ext cx="1888673" cy="2124888"/>
          </a:xfrm>
          <a:prstGeom prst="rect">
            <a:avLst/>
          </a:prstGeom>
        </p:spPr>
      </p:pic>
      <p:pic>
        <p:nvPicPr>
          <p:cNvPr id="6" name="Image 5" descr="Une image contenant dessin humoristique, clipart, émoticône, Dessin animé&#10;&#10;Description générée automatiquement">
            <a:extLst>
              <a:ext uri="{FF2B5EF4-FFF2-40B4-BE49-F238E27FC236}">
                <a16:creationId xmlns:a16="http://schemas.microsoft.com/office/drawing/2014/main" id="{2D78A7E3-895E-948E-EE8B-269AAD4960E0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0"/>
          <a:stretch/>
        </p:blipFill>
        <p:spPr>
          <a:xfrm>
            <a:off x="2037320" y="5314309"/>
            <a:ext cx="1424616" cy="1487008"/>
          </a:xfrm>
          <a:prstGeom prst="rect">
            <a:avLst/>
          </a:prstGeom>
        </p:spPr>
      </p:pic>
      <p:sp>
        <p:nvSpPr>
          <p:cNvPr id="7" name="Phylactère : pensées 6">
            <a:extLst>
              <a:ext uri="{FF2B5EF4-FFF2-40B4-BE49-F238E27FC236}">
                <a16:creationId xmlns:a16="http://schemas.microsoft.com/office/drawing/2014/main" id="{5F0B7C9B-80FB-E828-40CA-636E936DF5A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74779" y="1669810"/>
            <a:ext cx="8020594" cy="3580678"/>
          </a:xfrm>
          <a:prstGeom prst="cloudCallout">
            <a:avLst/>
          </a:prstGeom>
          <a:solidFill>
            <a:srgbClr val="00A36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bg1"/>
                </a:solidFill>
              </a:rPr>
              <a:t>Conférence de Black </a:t>
            </a:r>
            <a:r>
              <a:rPr lang="fr-FR" sz="2000" b="1" dirty="0" err="1">
                <a:solidFill>
                  <a:schemeClr val="bg1"/>
                </a:solidFill>
              </a:rPr>
              <a:t>Clergy</a:t>
            </a:r>
            <a:r>
              <a:rPr lang="fr-FR" sz="2000" b="1" dirty="0">
                <a:solidFill>
                  <a:schemeClr val="bg1"/>
                </a:solidFill>
              </a:rPr>
              <a:t> Network (27, 28, 29 mai 2024) Toronto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bg1"/>
                </a:solidFill>
              </a:rPr>
              <a:t>Table ronde avec le Prof. Hervé Djilo de la Faculté de Théologie de Yaoundé au DIO, organisée par le Directeur de la formation et leadership  au Collège Presbytérien  à Montréal (18 juin 2024)</a:t>
            </a:r>
            <a:endParaRPr lang="fr-CA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71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Leadership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C2E381A2-B248-0E14-D416-1EC1243B2FFC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4022" y="2517650"/>
            <a:ext cx="83323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>
                <a:solidFill>
                  <a:schemeClr val="bg1"/>
                </a:solidFill>
              </a:rPr>
              <a:t>Rencontre avec la Ministre Exécutive de Développement Organisationnel et Stratégie, à Ottawa, sur l'état des lieux et perspectives des MEF. [24 juin 2024]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>
                <a:solidFill>
                  <a:schemeClr val="bg1"/>
                </a:solidFill>
              </a:rPr>
              <a:t>Début des réflexions sur les priorités de la Table des MEF</a:t>
            </a:r>
            <a:endParaRPr lang="fr-CA" sz="3200" b="1" dirty="0">
              <a:solidFill>
                <a:schemeClr val="bg1"/>
              </a:solidFill>
            </a:endParaRPr>
          </a:p>
        </p:txBody>
      </p:sp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36098375-62F8-33B9-C4AD-8E1228CFE009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age 4" descr="Une image contenant logo, Police, Graphique, conception&#10;&#10;Description générée automatiquement">
            <a:extLst>
              <a:ext uri="{FF2B5EF4-FFF2-40B4-BE49-F238E27FC236}">
                <a16:creationId xmlns:a16="http://schemas.microsoft.com/office/drawing/2014/main" id="{EFBE3E70-0C04-2BFA-C5EB-323163150AE4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" t="10030" r="13532" b="8402"/>
          <a:stretch/>
        </p:blipFill>
        <p:spPr>
          <a:xfrm>
            <a:off x="4367469" y="122050"/>
            <a:ext cx="1888673" cy="212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4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Leadership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C2E381A2-B248-0E14-D416-1EC1243B2FFC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4022" y="2517650"/>
            <a:ext cx="83323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3200" b="1" i="1" dirty="0">
              <a:solidFill>
                <a:srgbClr val="8E662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>
                <a:solidFill>
                  <a:schemeClr val="bg1"/>
                </a:solidFill>
              </a:rPr>
              <a:t>Facilitation de la jonction et de la synergie entre les CDF établies et les CDF émergentes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>
                <a:solidFill>
                  <a:schemeClr val="bg1"/>
                </a:solidFill>
              </a:rPr>
              <a:t>Identification des défis et des opportunités et comment y faire face</a:t>
            </a:r>
            <a:endParaRPr lang="fr-CA" sz="3200" b="1" dirty="0">
              <a:solidFill>
                <a:schemeClr val="bg1"/>
              </a:solidFill>
            </a:endParaRPr>
          </a:p>
        </p:txBody>
      </p:sp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36098375-62F8-33B9-C4AD-8E1228CFE009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age 4" descr="Une image contenant logo, Police, Graphique, conception&#10;&#10;Description générée automatiquement">
            <a:extLst>
              <a:ext uri="{FF2B5EF4-FFF2-40B4-BE49-F238E27FC236}">
                <a16:creationId xmlns:a16="http://schemas.microsoft.com/office/drawing/2014/main" id="{EFBE3E70-0C04-2BFA-C5EB-323163150AE4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" t="10030" r="13532" b="8402"/>
          <a:stretch/>
        </p:blipFill>
        <p:spPr>
          <a:xfrm>
            <a:off x="4367469" y="122050"/>
            <a:ext cx="1888673" cy="212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65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Leadership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C2E381A2-B248-0E14-D416-1EC1243B2FFC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4022" y="2378129"/>
            <a:ext cx="8332377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r-CA" sz="3200" b="1" i="1" dirty="0">
              <a:solidFill>
                <a:srgbClr val="8E662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" sz="3200" b="1">
                <a:solidFill>
                  <a:schemeClr val="bg1"/>
                </a:solidFill>
                <a:ea typeface="+mn-lt"/>
                <a:cs typeface="+mn-lt"/>
              </a:rPr>
              <a:t>7 employés au total</a:t>
            </a:r>
            <a:endParaRPr lang="fr-CA">
              <a:solidFill>
                <a:schemeClr val="bg1"/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" sz="3200" b="1" dirty="0">
                <a:solidFill>
                  <a:schemeClr val="bg1"/>
                </a:solidFill>
                <a:ea typeface="+mn-lt"/>
                <a:cs typeface="+mn-lt"/>
              </a:rPr>
              <a:t>4 équivalents de plein temps avec 1 plein temps partagé avec la Communication</a:t>
            </a:r>
            <a:endParaRPr lang="fr-CA" dirty="0">
              <a:solidFill>
                <a:schemeClr val="bg1"/>
              </a:solidFill>
              <a:ea typeface="+mn-lt"/>
              <a:cs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" sz="3200" b="1" dirty="0">
                <a:solidFill>
                  <a:schemeClr val="bg1"/>
                </a:solidFill>
                <a:ea typeface="+mn-lt"/>
                <a:cs typeface="+mn-lt"/>
              </a:rPr>
              <a:t>3 mi-temps responsables de plantation d’église. </a:t>
            </a:r>
            <a:endParaRPr lang="fr-CA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sz="3200" b="1" dirty="0">
              <a:solidFill>
                <a:schemeClr val="bg1"/>
              </a:solidFill>
            </a:endParaRPr>
          </a:p>
          <a:p>
            <a:endParaRPr lang="fr-CA" sz="3200" b="1" i="1" dirty="0">
              <a:solidFill>
                <a:schemeClr val="bg1"/>
              </a:solidFill>
            </a:endParaRPr>
          </a:p>
        </p:txBody>
      </p:sp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36098375-62F8-33B9-C4AD-8E1228CFE009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age 4" descr="Une image contenant logo, Police, Graphique, conception&#10;&#10;Description générée automatiquement">
            <a:extLst>
              <a:ext uri="{FF2B5EF4-FFF2-40B4-BE49-F238E27FC236}">
                <a16:creationId xmlns:a16="http://schemas.microsoft.com/office/drawing/2014/main" id="{EFBE3E70-0C04-2BFA-C5EB-323163150AE4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" t="10030" r="13532" b="8402"/>
          <a:stretch/>
        </p:blipFill>
        <p:spPr>
          <a:xfrm>
            <a:off x="4367469" y="122050"/>
            <a:ext cx="1888673" cy="212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47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Leadership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C2E381A2-B248-0E14-D416-1EC1243B2FFC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4022" y="2517650"/>
            <a:ext cx="833237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3200" b="1" i="1" dirty="0">
              <a:solidFill>
                <a:srgbClr val="8E662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i="1" dirty="0">
                <a:solidFill>
                  <a:schemeClr val="bg1"/>
                </a:solidFill>
              </a:rPr>
              <a:t>Appel et soutien aux candidats au ministère de leadership, pasteurs et laïques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i="1" dirty="0">
                <a:solidFill>
                  <a:schemeClr val="bg1"/>
                </a:solidFill>
              </a:rPr>
              <a:t>Conversations et réflexion avec l'office de vocation et les diverses structures de gouvernance pour un accès </a:t>
            </a:r>
            <a:r>
              <a:rPr lang="fr-CA" sz="3200" b="1" i="1" dirty="0">
                <a:solidFill>
                  <a:schemeClr val="bg1"/>
                </a:solidFill>
              </a:rPr>
              <a:t>à</a:t>
            </a:r>
            <a:r>
              <a:rPr lang="fr-FR" sz="3200" b="1" i="1" dirty="0">
                <a:solidFill>
                  <a:schemeClr val="bg1"/>
                </a:solidFill>
              </a:rPr>
              <a:t> l'ordination plus souple et plus adapté au contexte des MEF</a:t>
            </a:r>
            <a:endParaRPr lang="fr-CA" sz="3200" b="1" i="1" dirty="0">
              <a:solidFill>
                <a:schemeClr val="bg1"/>
              </a:solidFill>
            </a:endParaRPr>
          </a:p>
        </p:txBody>
      </p:sp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36098375-62F8-33B9-C4AD-8E1228CFE009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age 4" descr="Une image contenant logo, Police, Graphique, conception&#10;&#10;Description générée automatiquement">
            <a:extLst>
              <a:ext uri="{FF2B5EF4-FFF2-40B4-BE49-F238E27FC236}">
                <a16:creationId xmlns:a16="http://schemas.microsoft.com/office/drawing/2014/main" id="{EFBE3E70-0C04-2BFA-C5EB-323163150AE4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" t="10030" r="13532" b="8402"/>
          <a:stretch/>
        </p:blipFill>
        <p:spPr>
          <a:xfrm>
            <a:off x="4367469" y="122050"/>
            <a:ext cx="1888673" cy="212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76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Leadership</a:t>
            </a:r>
            <a:endParaRPr lang="fr-CA" dirty="0"/>
          </a:p>
        </p:txBody>
      </p:sp>
      <p:cxnSp>
        <p:nvCxnSpPr>
          <p:cNvPr id="3" name="Connecteur droit 12">
            <a:extLst>
              <a:ext uri="{FF2B5EF4-FFF2-40B4-BE49-F238E27FC236}">
                <a16:creationId xmlns:a16="http://schemas.microsoft.com/office/drawing/2014/main" id="{36098375-62F8-33B9-C4AD-8E1228CFE009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1267396" cy="0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age 4" descr="Une image contenant logo, Police, Graphique, conception&#10;&#10;Description générée automatiquement">
            <a:extLst>
              <a:ext uri="{FF2B5EF4-FFF2-40B4-BE49-F238E27FC236}">
                <a16:creationId xmlns:a16="http://schemas.microsoft.com/office/drawing/2014/main" id="{EFBE3E70-0C04-2BFA-C5EB-323163150AE4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" t="10030" r="13532" b="8402"/>
          <a:stretch/>
        </p:blipFill>
        <p:spPr>
          <a:xfrm>
            <a:off x="8535487" y="122050"/>
            <a:ext cx="1888673" cy="2124888"/>
          </a:xfrm>
          <a:prstGeom prst="rect">
            <a:avLst/>
          </a:prstGeom>
        </p:spPr>
      </p:pic>
      <p:pic>
        <p:nvPicPr>
          <p:cNvPr id="6" name="Image 5" descr="Une image contenant dessin humoristique, clipart, émoticône, Dessin animé&#10;&#10;Description générée automatiquement">
            <a:extLst>
              <a:ext uri="{FF2B5EF4-FFF2-40B4-BE49-F238E27FC236}">
                <a16:creationId xmlns:a16="http://schemas.microsoft.com/office/drawing/2014/main" id="{2D78A7E3-895E-948E-EE8B-269AAD4960E0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0"/>
          <a:stretch/>
        </p:blipFill>
        <p:spPr>
          <a:xfrm>
            <a:off x="2037320" y="5314309"/>
            <a:ext cx="1424616" cy="1487008"/>
          </a:xfrm>
          <a:prstGeom prst="rect">
            <a:avLst/>
          </a:prstGeom>
        </p:spPr>
      </p:pic>
      <p:sp>
        <p:nvSpPr>
          <p:cNvPr id="7" name="Phylactère : pensées 6">
            <a:extLst>
              <a:ext uri="{FF2B5EF4-FFF2-40B4-BE49-F238E27FC236}">
                <a16:creationId xmlns:a16="http://schemas.microsoft.com/office/drawing/2014/main" id="{5F0B7C9B-80FB-E828-40CA-636E936DF5A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74779" y="1093076"/>
            <a:ext cx="8020594" cy="4341057"/>
          </a:xfrm>
          <a:prstGeom prst="cloudCallout">
            <a:avLst/>
          </a:prstGeom>
          <a:solidFill>
            <a:srgbClr val="00A36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000" b="1" dirty="0">
                <a:solidFill>
                  <a:schemeClr val="bg1"/>
                </a:solidFill>
              </a:rPr>
              <a:t>Partenariat de l’IPETEUC avec des centres de formations théologiques et pastorales, nationaux et internationaux – voir annexes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000" b="1" dirty="0">
                <a:solidFill>
                  <a:schemeClr val="bg1"/>
                </a:solidFill>
              </a:rPr>
              <a:t>Publications scientifiques des livres et des articles théologiques et pastoraux en français – voir annexes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000" b="1" dirty="0">
                <a:solidFill>
                  <a:schemeClr val="bg1"/>
                </a:solidFill>
              </a:rPr>
              <a:t>Participation aux conférences théologiques nationales et internationales du Directeur de la formation et leadership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000" b="1" dirty="0">
                <a:solidFill>
                  <a:schemeClr val="bg1"/>
                </a:solidFill>
              </a:rPr>
              <a:t>Soutien de l'émergence des jeunes leaders francophones au sein de l'Église et dans la société</a:t>
            </a:r>
          </a:p>
        </p:txBody>
      </p:sp>
    </p:spTree>
    <p:extLst>
      <p:ext uri="{BB962C8B-B14F-4D97-AF65-F5344CB8AC3E}">
        <p14:creationId xmlns:p14="http://schemas.microsoft.com/office/powerpoint/2010/main" val="339739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>
            <a:normAutofit/>
          </a:bodyPr>
          <a:lstStyle/>
          <a:p>
            <a:pPr rtl="0"/>
            <a:r>
              <a:rPr lang="fr-CA"/>
              <a:t>Parcours autochtone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C2E381A2-B248-0E14-D416-1EC1243B2FFC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19322" y="2286781"/>
            <a:ext cx="953373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Symposium NAIITS à Sioux </a:t>
            </a:r>
            <a:r>
              <a:rPr lang="fr-FR" sz="2800" b="1" dirty="0" err="1">
                <a:solidFill>
                  <a:schemeClr val="bg1"/>
                </a:solidFill>
              </a:rPr>
              <a:t>Falls</a:t>
            </a:r>
            <a:r>
              <a:rPr lang="fr-FR" sz="2800" b="1" dirty="0">
                <a:solidFill>
                  <a:schemeClr val="bg1"/>
                </a:solidFill>
              </a:rPr>
              <a:t> Dakota (</a:t>
            </a:r>
            <a:r>
              <a:rPr lang="fr-FR" sz="2800" b="1" dirty="0" err="1">
                <a:solidFill>
                  <a:schemeClr val="bg1"/>
                </a:solidFill>
              </a:rPr>
              <a:t>Indigenous</a:t>
            </a:r>
            <a:r>
              <a:rPr lang="fr-FR" sz="2800" b="1" dirty="0">
                <a:solidFill>
                  <a:schemeClr val="bg1"/>
                </a:solidFill>
              </a:rPr>
              <a:t> </a:t>
            </a:r>
            <a:r>
              <a:rPr lang="fr-FR" sz="2800" b="1" dirty="0" err="1">
                <a:solidFill>
                  <a:schemeClr val="bg1"/>
                </a:solidFill>
              </a:rPr>
              <a:t>Theology</a:t>
            </a:r>
            <a:r>
              <a:rPr lang="fr-FR" sz="2800" b="1" dirty="0">
                <a:solidFill>
                  <a:schemeClr val="bg1"/>
                </a:solidFill>
              </a:rPr>
              <a:t> and </a:t>
            </a:r>
            <a:r>
              <a:rPr lang="fr-FR" sz="2800" b="1" dirty="0" err="1">
                <a:solidFill>
                  <a:schemeClr val="bg1"/>
                </a:solidFill>
              </a:rPr>
              <a:t>Spirituality</a:t>
            </a:r>
            <a:r>
              <a:rPr lang="fr-FR" sz="2800" b="1" dirty="0">
                <a:solidFill>
                  <a:schemeClr val="bg1"/>
                </a:solidFill>
              </a:rPr>
              <a:t>) [9 Juin 2024].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FR" sz="800" b="1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Participation aux conversations sur la Théologie autochtone en français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FR" sz="800" b="1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Visite d’un ancien pensionnat autochtone à Rivière-La-Paix, Alberta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FR" sz="800" b="1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Visite des archives provinciales de l’Alberta, </a:t>
            </a:r>
            <a:r>
              <a:rPr lang="fr-CA" sz="2800" b="1" dirty="0">
                <a:solidFill>
                  <a:schemeClr val="bg1"/>
                </a:solidFill>
              </a:rPr>
              <a:t>à </a:t>
            </a:r>
            <a:r>
              <a:rPr lang="fr-CA" sz="2800" b="1" dirty="0" err="1">
                <a:solidFill>
                  <a:schemeClr val="bg1"/>
                </a:solidFill>
              </a:rPr>
              <a:t>Falher</a:t>
            </a:r>
            <a:endParaRPr lang="fr-CA" sz="2800" b="1" dirty="0">
              <a:solidFill>
                <a:schemeClr val="bg1"/>
              </a:solidFill>
            </a:endParaRPr>
          </a:p>
          <a:p>
            <a:endParaRPr lang="fr-CA" sz="2800" b="1" dirty="0">
              <a:solidFill>
                <a:schemeClr val="bg1"/>
              </a:solidFill>
            </a:endParaRPr>
          </a:p>
        </p:txBody>
      </p:sp>
      <p:cxnSp>
        <p:nvCxnSpPr>
          <p:cNvPr id="4" name="Connecteur droit 12">
            <a:extLst>
              <a:ext uri="{FF2B5EF4-FFF2-40B4-BE49-F238E27FC236}">
                <a16:creationId xmlns:a16="http://schemas.microsoft.com/office/drawing/2014/main" id="{3BC23146-F686-BAEA-E059-14B4DB95F93B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 5" descr="Une image contenant logo, Police, texte, Graphique&#10;&#10;Description générée automatiquement">
            <a:extLst>
              <a:ext uri="{FF2B5EF4-FFF2-40B4-BE49-F238E27FC236}">
                <a16:creationId xmlns:a16="http://schemas.microsoft.com/office/drawing/2014/main" id="{66BEA189-04C0-B759-7B67-6EF0BD56BD28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0" t="9085" r="10485" b="8430"/>
          <a:stretch/>
        </p:blipFill>
        <p:spPr>
          <a:xfrm>
            <a:off x="6400800" y="325617"/>
            <a:ext cx="1183907" cy="196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87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>
            <a:normAutofit/>
          </a:bodyPr>
          <a:lstStyle/>
          <a:p>
            <a:pPr rtl="0"/>
            <a:r>
              <a:rPr lang="fr-CA"/>
              <a:t>Biens communs</a:t>
            </a:r>
            <a:endParaRPr lang="fr-CA" dirty="0"/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C2E381A2-B248-0E14-D416-1EC1243B2FFC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00071" y="2520991"/>
            <a:ext cx="975561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endParaRPr lang="fr-FR" sz="2800" b="1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FR" sz="28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Rencontres Œuvres solidaires - Région Nakonha:ka –Plymouth-Trinity- MEF sur le transfert du bâtiment Plymouth-Trinity a la Région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Réflexion sur l’usage des bâtiments et les relations locateur-locataire pour les communautés membres d’une même église 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FR" sz="2800" b="1" dirty="0">
              <a:solidFill>
                <a:schemeClr val="bg1"/>
              </a:solidFill>
            </a:endParaRPr>
          </a:p>
          <a:p>
            <a:endParaRPr lang="fr-FR" sz="2800" b="1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CA" sz="2800" b="1" dirty="0">
              <a:solidFill>
                <a:schemeClr val="bg1"/>
              </a:solidFill>
            </a:endParaRPr>
          </a:p>
        </p:txBody>
      </p:sp>
      <p:cxnSp>
        <p:nvCxnSpPr>
          <p:cNvPr id="4" name="Connecteur droit 12">
            <a:extLst>
              <a:ext uri="{FF2B5EF4-FFF2-40B4-BE49-F238E27FC236}">
                <a16:creationId xmlns:a16="http://schemas.microsoft.com/office/drawing/2014/main" id="{3BC23146-F686-BAEA-E059-14B4DB95F93B}"/>
              </a:ext>
            </a:extLst>
          </p:cNvPr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Image 2" descr="Une image contenant logo, Graphique, conception&#10;&#10;Description générée automatiquement">
            <a:extLst>
              <a:ext uri="{FF2B5EF4-FFF2-40B4-BE49-F238E27FC236}">
                <a16:creationId xmlns:a16="http://schemas.microsoft.com/office/drawing/2014/main" id="{256CADEA-5227-7E5E-533B-937F29CBC6ED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6" t="8412" r="7235" b="2840"/>
          <a:stretch/>
        </p:blipFill>
        <p:spPr>
          <a:xfrm>
            <a:off x="5632938" y="170993"/>
            <a:ext cx="1367967" cy="209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71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Emblème, logo, symbole, Marque&#10;&#10;Description générée automatiquement">
            <a:extLst>
              <a:ext uri="{FF2B5EF4-FFF2-40B4-BE49-F238E27FC236}">
                <a16:creationId xmlns:a16="http://schemas.microsoft.com/office/drawing/2014/main" id="{2F71FFDC-0B34-C864-3DEF-125994413F4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1" r="22120"/>
          <a:stretch/>
        </p:blipFill>
        <p:spPr>
          <a:xfrm>
            <a:off x="333375" y="209000"/>
            <a:ext cx="1143000" cy="1358265"/>
          </a:xfrm>
          <a:prstGeom prst="rect">
            <a:avLst/>
          </a:prstGeom>
        </p:spPr>
      </p:pic>
      <p:pic>
        <p:nvPicPr>
          <p:cNvPr id="5" name="Image 4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FD60AE5B-9DD9-6FA9-C9B9-B4AF3D0B065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432" y="888132"/>
            <a:ext cx="6220952" cy="571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68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4680901-59F6-F7CB-6449-646A6113AC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49629" y="1958513"/>
            <a:ext cx="474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800" b="1" dirty="0">
              <a:solidFill>
                <a:srgbClr val="0078B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fr-CA" sz="2800" b="1" dirty="0">
              <a:solidFill>
                <a:srgbClr val="0078B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fr-CA" sz="2800" b="1" dirty="0">
                <a:solidFill>
                  <a:srgbClr val="0078B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Trois éléments :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687613" y="3945381"/>
            <a:ext cx="474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CA" sz="2800" b="1" dirty="0">
                <a:solidFill>
                  <a:schemeClr val="bg1"/>
                </a:solidFill>
              </a:rPr>
              <a:t>Renouveler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CA" sz="2800" b="1" dirty="0">
                <a:solidFill>
                  <a:schemeClr val="bg1"/>
                </a:solidFill>
              </a:rPr>
              <a:t>Créer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CA" sz="2800" b="1" dirty="0">
                <a:solidFill>
                  <a:schemeClr val="bg1"/>
                </a:solidFill>
              </a:rPr>
              <a:t>Inviter</a:t>
            </a:r>
          </a:p>
        </p:txBody>
      </p:sp>
      <p:pic>
        <p:nvPicPr>
          <p:cNvPr id="3" name="Image 2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4B5BC4F7-7A84-6BA2-D4D9-8C64BFF65056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pic>
        <p:nvPicPr>
          <p:cNvPr id="4" name="Image 3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53E29E28-64C0-83C9-9258-77B44CD4E78B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 16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42D4758E-D4FB-08A4-AC08-5BA362B56E85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353241" y="2768684"/>
            <a:ext cx="941640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/>
              <a:t>Retraite de l’équipe du personnel des MEF (Granby</a:t>
            </a:r>
            <a:endParaRPr lang="fr-FR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1"/>
                </a:solidFill>
              </a:rPr>
              <a:t>Le mot du Responsable, parution bimensuelle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1"/>
                </a:solidFill>
              </a:rPr>
              <a:t>Réunion hebdomadaire de l’équipe : tous les mardis du mois.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1"/>
                </a:solidFill>
              </a:rPr>
              <a:t>Réunion mensuelle de l’exécutif :  1er vendredi du mois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1"/>
                </a:solidFill>
              </a:rPr>
              <a:t>Réunion mensuelle des pasteurs et leaders de la Table : 1er mardi du mois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1"/>
                </a:solidFill>
              </a:rPr>
              <a:t>Participation aux rencontres périodiques  d’Organisation Développement et Stratégie (Equipe de direction)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1"/>
                </a:solidFill>
              </a:rPr>
              <a:t>Rencontres périodiques Church </a:t>
            </a:r>
            <a:r>
              <a:rPr lang="fr-FR" sz="2400" b="1" dirty="0" err="1">
                <a:solidFill>
                  <a:schemeClr val="bg1"/>
                </a:solidFill>
              </a:rPr>
              <a:t>growth</a:t>
            </a:r>
            <a:r>
              <a:rPr lang="fr-FR" sz="2400" b="1" dirty="0">
                <a:solidFill>
                  <a:schemeClr val="bg1"/>
                </a:solidFill>
              </a:rPr>
              <a:t> leaders of </a:t>
            </a:r>
            <a:r>
              <a:rPr lang="fr-FR" sz="2400" b="1" dirty="0" err="1">
                <a:solidFill>
                  <a:schemeClr val="bg1"/>
                </a:solidFill>
              </a:rPr>
              <a:t>Emerging</a:t>
            </a:r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err="1">
                <a:solidFill>
                  <a:schemeClr val="bg1"/>
                </a:solidFill>
              </a:rPr>
              <a:t>community</a:t>
            </a:r>
            <a:r>
              <a:rPr lang="fr-FR" sz="2400" b="1" dirty="0">
                <a:solidFill>
                  <a:schemeClr val="bg1"/>
                </a:solidFill>
              </a:rPr>
              <a:t> of </a:t>
            </a:r>
            <a:r>
              <a:rPr lang="fr-FR" sz="2400" b="1" dirty="0" err="1">
                <a:solidFill>
                  <a:schemeClr val="bg1"/>
                </a:solidFill>
              </a:rPr>
              <a:t>faith</a:t>
            </a:r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err="1">
                <a:solidFill>
                  <a:schemeClr val="bg1"/>
                </a:solidFill>
              </a:rPr>
              <a:t>intercultural</a:t>
            </a:r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err="1">
                <a:solidFill>
                  <a:schemeClr val="bg1"/>
                </a:solidFill>
              </a:rPr>
              <a:t>ministry</a:t>
            </a:r>
            <a:endParaRPr lang="fr-FR" sz="24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800" b="1" dirty="0">
              <a:solidFill>
                <a:schemeClr val="bg1"/>
              </a:solidFill>
            </a:endParaRPr>
          </a:p>
          <a:p>
            <a:pPr lvl="1"/>
            <a:endParaRPr lang="fr-CA" sz="2800" b="1" dirty="0">
              <a:solidFill>
                <a:schemeClr val="bg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A92E09D-5292-7D4A-63BE-E1FADAA97A4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621287" y="2418339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Renouveler</a:t>
            </a:r>
          </a:p>
        </p:txBody>
      </p:sp>
    </p:spTree>
    <p:extLst>
      <p:ext uri="{BB962C8B-B14F-4D97-AF65-F5344CB8AC3E}">
        <p14:creationId xmlns:p14="http://schemas.microsoft.com/office/powerpoint/2010/main" val="42690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 16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42D4758E-D4FB-08A4-AC08-5BA362B56E85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390716" y="3793331"/>
            <a:ext cx="941640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/>
              <a:t>Retraite de l’équipe du personnel des MEF (Granby</a:t>
            </a:r>
            <a:endParaRPr lang="fr-FR" sz="2800" b="1" dirty="0">
              <a:solidFill>
                <a:schemeClr val="bg1"/>
              </a:solidFill>
            </a:endParaRPr>
          </a:p>
          <a:p>
            <a:pPr lvl="1"/>
            <a:r>
              <a:rPr lang="fr-FR" sz="2800" b="1" dirty="0">
                <a:solidFill>
                  <a:schemeClr val="bg1"/>
                </a:solidFill>
              </a:rPr>
              <a:t>•	Retraite staff (Janvier et Août 2024)</a:t>
            </a:r>
          </a:p>
          <a:p>
            <a:pPr lvl="1"/>
            <a:r>
              <a:rPr lang="fr-FR" sz="2800" b="1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fr-FR" sz="2800" b="1" dirty="0">
                <a:solidFill>
                  <a:schemeClr val="bg1"/>
                </a:solidFill>
              </a:rPr>
              <a:t>•	Retraite MEF (18 au 20 Avril 2024)</a:t>
            </a:r>
          </a:p>
          <a:p>
            <a:pPr lvl="1"/>
            <a:endParaRPr lang="fr-CA" sz="2800" b="1" dirty="0">
              <a:solidFill>
                <a:schemeClr val="bg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A92E09D-5292-7D4A-63BE-E1FADAA97A4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621287" y="2418339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Renouveler</a:t>
            </a:r>
          </a:p>
        </p:txBody>
      </p:sp>
    </p:spTree>
    <p:extLst>
      <p:ext uri="{BB962C8B-B14F-4D97-AF65-F5344CB8AC3E}">
        <p14:creationId xmlns:p14="http://schemas.microsoft.com/office/powerpoint/2010/main" val="120600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 16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42D4758E-D4FB-08A4-AC08-5BA362B56E85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390716" y="2977834"/>
            <a:ext cx="941640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/>
              <a:t>Retraite de l’équipe du personnel des MEF (Granby</a:t>
            </a:r>
            <a:endParaRPr lang="fr-FR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Participation au webinaire de la Modératrice </a:t>
            </a:r>
            <a:r>
              <a:rPr lang="fr-FR" sz="2800" b="1" i="1" dirty="0">
                <a:solidFill>
                  <a:schemeClr val="bg1"/>
                </a:solidFill>
              </a:rPr>
              <a:t>Vision and Dreams </a:t>
            </a:r>
            <a:r>
              <a:rPr lang="fr-FR" sz="2800" b="1" dirty="0">
                <a:solidFill>
                  <a:schemeClr val="bg1"/>
                </a:solidFill>
              </a:rPr>
              <a:t>(13 janvier 2025)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rgbClr val="000000"/>
                </a:solidFill>
              </a:rPr>
              <a:t>Participation au lancement de la Commémoration du Centenaire de l'Église Unie du Canada à Toronto</a:t>
            </a:r>
            <a:endParaRPr lang="fr-FR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Célébration dans le cadre de la semaine de l'unité des chrétiens, à la Cathédrale de Sherbrooke</a:t>
            </a:r>
          </a:p>
          <a:p>
            <a:pPr lvl="1"/>
            <a:endParaRPr lang="fr-FR" sz="2800" b="1" i="1" dirty="0">
              <a:solidFill>
                <a:schemeClr val="bg1"/>
              </a:solidFill>
            </a:endParaRPr>
          </a:p>
          <a:p>
            <a:pPr lvl="1"/>
            <a:r>
              <a:rPr lang="fr-FR" sz="2800" b="1" dirty="0">
                <a:solidFill>
                  <a:schemeClr val="bg1"/>
                </a:solidFill>
              </a:rPr>
              <a:t>	</a:t>
            </a:r>
            <a:endParaRPr lang="fr-CA" sz="2800" b="1" dirty="0">
              <a:solidFill>
                <a:schemeClr val="bg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A92E09D-5292-7D4A-63BE-E1FADAA97A4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532662" y="2305403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Renouveler</a:t>
            </a:r>
          </a:p>
        </p:txBody>
      </p:sp>
    </p:spTree>
    <p:extLst>
      <p:ext uri="{BB962C8B-B14F-4D97-AF65-F5344CB8AC3E}">
        <p14:creationId xmlns:p14="http://schemas.microsoft.com/office/powerpoint/2010/main" val="238484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 16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42D4758E-D4FB-08A4-AC08-5BA362B56E85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353241" y="2768684"/>
            <a:ext cx="941640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/>
              <a:t>ite de l’équipe du personnel des MEF (Granby</a:t>
            </a:r>
            <a:endParaRPr lang="fr-FR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Préparation et participation aux cultes d’ouverture et de clôture du Conseil régional Nakonha:ka à Montréal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Participation au Conseil régional la Région Est Ontario et Outaouais à Ottawa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rgbClr val="000000"/>
                </a:solidFill>
              </a:rPr>
              <a:t>Culte estival à Belle-Rivière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rgbClr val="000000"/>
                </a:solidFill>
              </a:rPr>
              <a:t>Participation du Président de la Table des MEF </a:t>
            </a:r>
            <a:r>
              <a:rPr lang="fr-FR" sz="2800" b="1" dirty="0">
                <a:solidFill>
                  <a:schemeClr val="bg1"/>
                </a:solidFill>
              </a:rPr>
              <a:t>à</a:t>
            </a:r>
            <a:r>
              <a:rPr lang="fr-FR" sz="2800" b="1" dirty="0">
                <a:solidFill>
                  <a:srgbClr val="000000"/>
                </a:solidFill>
              </a:rPr>
              <a:t> la rencontre nationale des jeunes, </a:t>
            </a:r>
            <a:r>
              <a:rPr lang="fr-FR" sz="2800" b="1" i="1" dirty="0">
                <a:solidFill>
                  <a:srgbClr val="000000"/>
                </a:solidFill>
              </a:rPr>
              <a:t>Rendez-vous,</a:t>
            </a:r>
            <a:r>
              <a:rPr lang="fr-FR" sz="2800" b="1" dirty="0">
                <a:solidFill>
                  <a:srgbClr val="000000"/>
                </a:solidFill>
              </a:rPr>
              <a:t> </a:t>
            </a:r>
            <a:r>
              <a:rPr lang="fr-FR" sz="2800" b="1" dirty="0">
                <a:solidFill>
                  <a:schemeClr val="bg1"/>
                </a:solidFill>
              </a:rPr>
              <a:t>à</a:t>
            </a:r>
            <a:r>
              <a:rPr lang="fr-FR" sz="2800" b="1" dirty="0">
                <a:solidFill>
                  <a:srgbClr val="000000"/>
                </a:solidFill>
              </a:rPr>
              <a:t> Sainte Catherine, Ontario </a:t>
            </a:r>
            <a:endParaRPr lang="fr-FR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800" b="1" dirty="0">
              <a:solidFill>
                <a:schemeClr val="bg1"/>
              </a:solidFill>
            </a:endParaRPr>
          </a:p>
          <a:p>
            <a:pPr lvl="1"/>
            <a:endParaRPr lang="fr-CA" sz="2800" b="1" dirty="0">
              <a:solidFill>
                <a:schemeClr val="bg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A92E09D-5292-7D4A-63BE-E1FADAA97A4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621287" y="2418339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Renouveler</a:t>
            </a:r>
          </a:p>
        </p:txBody>
      </p:sp>
    </p:spTree>
    <p:extLst>
      <p:ext uri="{BB962C8B-B14F-4D97-AF65-F5344CB8AC3E}">
        <p14:creationId xmlns:p14="http://schemas.microsoft.com/office/powerpoint/2010/main" val="237803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 16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42D4758E-D4FB-08A4-AC08-5BA362B56E85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714324"/>
          </a:xfrm>
          <a:prstGeom prst="rect">
            <a:avLst/>
          </a:prstGeom>
        </p:spPr>
      </p:pic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353241" y="2768684"/>
            <a:ext cx="941640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/>
              <a:t>Retraite de l’équipe du personnel des MEF (Granby</a:t>
            </a:r>
            <a:endParaRPr lang="fr-CA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0000"/>
                </a:solidFill>
                <a:latin typeface="Arial" panose="020B0604020202020204" pitchFamily="34" charset="0"/>
              </a:rPr>
              <a:t>Organisation et participation aux mémoriaux et célébrations de vie</a:t>
            </a:r>
            <a:endParaRPr lang="fr-CA" sz="2800" b="1" dirty="0">
              <a:solidFill>
                <a:schemeClr val="bg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A92E09D-5292-7D4A-63BE-E1FADAA97A4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621287" y="2418339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Renouveler</a:t>
            </a:r>
          </a:p>
        </p:txBody>
      </p:sp>
    </p:spTree>
    <p:extLst>
      <p:ext uri="{BB962C8B-B14F-4D97-AF65-F5344CB8AC3E}">
        <p14:creationId xmlns:p14="http://schemas.microsoft.com/office/powerpoint/2010/main" val="2597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fr-CA"/>
              <a:t>Axe croissance</a:t>
            </a:r>
            <a:endParaRPr lang="fr-CA" dirty="0"/>
          </a:p>
        </p:txBody>
      </p:sp>
      <p:cxnSp>
        <p:nvCxnSpPr>
          <p:cNvPr id="16" name="Connecteur droit 12">
            <a:extLst>
              <a:ext uri="{FF2B5EF4-FFF2-40B4-BE49-F238E27FC236}">
                <a16:creationId xmlns:a16="http://schemas.microsoft.com/office/drawing/2014/main" id="{04439C41-2981-EC47-E7F8-0F47796C183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971550" y="1607512"/>
            <a:ext cx="2133600" cy="3992"/>
          </a:xfrm>
          <a:prstGeom prst="line">
            <a:avLst/>
          </a:prstGeom>
          <a:ln w="101600">
            <a:solidFill>
              <a:srgbClr val="00A36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D4680901-59F6-F7CB-6449-646A6113ACC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60383" y="1767212"/>
            <a:ext cx="474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>
                <a:solidFill>
                  <a:srgbClr val="8D671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Créer</a:t>
            </a:r>
          </a:p>
        </p:txBody>
      </p:sp>
      <p:pic>
        <p:nvPicPr>
          <p:cNvPr id="30" name="Image 29" descr="Une image contenant logo, Police, texte, cercle&#10;&#10;Description générée automatiquement">
            <a:extLst>
              <a:ext uri="{FF2B5EF4-FFF2-40B4-BE49-F238E27FC236}">
                <a16:creationId xmlns:a16="http://schemas.microsoft.com/office/drawing/2014/main" id="{66BD4B3A-F048-BABD-C99C-67DA4107AE92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88" y="128085"/>
            <a:ext cx="1519766" cy="1501956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8C973B8-B726-90E4-16D4-A2A392D9ED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7002" y="2509103"/>
            <a:ext cx="105335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Installations du premier Conseil Paroissial de MPFT à Toronto et de MPFL à Longueuil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Accompagnement et facilitation pour un lieu d’établissement pour la MPFT et la MPFL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Accompagnement de la demande de financement auprès du  Gouvernement Fédéral sur l’éducation pour la paix avec le Président de la Table des MEF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bg1"/>
                </a:solidFill>
              </a:rPr>
              <a:t>Soutien et incitations aux nouvelles initiatives au sein des MEF</a:t>
            </a:r>
            <a:endParaRPr lang="fr-CA" sz="2800" b="1" dirty="0">
              <a:solidFill>
                <a:schemeClr val="bg1"/>
              </a:solidFill>
            </a:endParaRPr>
          </a:p>
        </p:txBody>
      </p:sp>
      <p:pic>
        <p:nvPicPr>
          <p:cNvPr id="3" name="Image 2" descr="Une image contenant texte, carte de visite, logo, Police&#10;&#10;Description générée automatiquement">
            <a:extLst>
              <a:ext uri="{FF2B5EF4-FFF2-40B4-BE49-F238E27FC236}">
                <a16:creationId xmlns:a16="http://schemas.microsoft.com/office/drawing/2014/main" id="{BCF0689F-E91E-3C67-CA8D-9DBEDFA8B058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917" y="1"/>
            <a:ext cx="2135556" cy="261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5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9129430_TF78853419_Win32" id="{DE73370E-63C2-489E-9C2B-E686B17D6FBC}" vid="{4BB6D4DD-AE89-41B1-81F1-266054F8C96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b96a5561-e518-4900-a995-5feb7cfccc4d" xsi:nil="true"/>
    <Region xmlns="eb6d8c5d-5b31-4807-8756-a31b61bec20d" xsi:nil="true"/>
    <TaxCatchAll xmlns="eb6d8c5d-5b31-4807-8756-a31b61bec20d" xsi:nil="true"/>
    <lcf76f155ced4ddcb4097134ff3c332f xmlns="b96a5561-e518-4900-a995-5feb7cfccc4d">
      <Terms xmlns="http://schemas.microsoft.com/office/infopath/2007/PartnerControls"/>
    </lcf76f155ced4ddcb4097134ff3c332f>
  </documentManagement>
</p:properties>
</file>

<file path=customXml/item2.xml><?xml version="1.0" encoding="utf-8"?>
<?mso-contentType ?>
<SharedContentType xmlns="Microsoft.SharePoint.Taxonomy.ContentTypeSync" SourceId="3c940ca1-5ff5-4c12-9ecd-e33ede4a829f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D2A75A437504FA789E45F551589D6" ma:contentTypeVersion="17" ma:contentTypeDescription="Create a new document." ma:contentTypeScope="" ma:versionID="0ddbf45e60a8451b493a9af64bc04a09">
  <xsd:schema xmlns:xsd="http://www.w3.org/2001/XMLSchema" xmlns:xs="http://www.w3.org/2001/XMLSchema" xmlns:p="http://schemas.microsoft.com/office/2006/metadata/properties" xmlns:ns2="eb6d8c5d-5b31-4807-8756-a31b61bec20d" xmlns:ns3="b96a5561-e518-4900-a995-5feb7cfccc4d" xmlns:ns4="bd15965e-9556-4d2c-a6b5-8aac0362e2f9" targetNamespace="http://schemas.microsoft.com/office/2006/metadata/properties" ma:root="true" ma:fieldsID="212cca5037834b2d5703480c6e9f814e" ns2:_="" ns3:_="" ns4:_="">
    <xsd:import namespace="eb6d8c5d-5b31-4807-8756-a31b61bec20d"/>
    <xsd:import namespace="b96a5561-e518-4900-a995-5feb7cfccc4d"/>
    <xsd:import namespace="bd15965e-9556-4d2c-a6b5-8aac0362e2f9"/>
    <xsd:element name="properties">
      <xsd:complexType>
        <xsd:sequence>
          <xsd:element name="documentManagement">
            <xsd:complexType>
              <xsd:all>
                <xsd:element ref="ns2:Regio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d8c5d-5b31-4807-8756-a31b61bec20d" elementFormDefault="qualified">
    <xsd:import namespace="http://schemas.microsoft.com/office/2006/documentManagement/types"/>
    <xsd:import namespace="http://schemas.microsoft.com/office/infopath/2007/PartnerControls"/>
    <xsd:element name="Region" ma:index="8" nillable="true" ma:displayName="Region" ma:default="" ma:format="Dropdown" ma:internalName="Region">
      <xsd:simpleType>
        <xsd:restriction base="dms:Choice">
          <xsd:enumeration value="choicesPlaceholder1"/>
          <xsd:enumeration value="choicesPlaceholder2"/>
          <xsd:enumeration value="choicesPlaceholder3"/>
        </xsd:restriction>
      </xsd:simpleType>
    </xsd:element>
    <xsd:element name="TaxCatchAll" ma:index="16" nillable="true" ma:displayName="Taxonomy Catch All Column" ma:hidden="true" ma:list="{acd3a070-346e-49f7-890c-468a5884ec75}" ma:internalName="TaxCatchAll" ma:showField="CatchAllData" ma:web="bd15965e-9556-4d2c-a6b5-8aac0362e2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6a5561-e518-4900-a995-5feb7cfccc4d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940ca1-5ff5-4c12-9ecd-e33ede4a8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5965e-9556-4d2c-a6b5-8aac0362e2f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EC1AB0-9704-404D-B6D3-819D938AC55B}">
  <ds:schemaRefs>
    <ds:schemaRef ds:uri="16c05727-aa75-4e4a-9b5f-8a80a1165891"/>
    <ds:schemaRef ds:uri="71af3243-3dd4-4a8d-8c0d-dd76da1f02a5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b96a5561-e518-4900-a995-5feb7cfccc4d"/>
    <ds:schemaRef ds:uri="eb6d8c5d-5b31-4807-8756-a31b61bec20d"/>
  </ds:schemaRefs>
</ds:datastoreItem>
</file>

<file path=customXml/itemProps2.xml><?xml version="1.0" encoding="utf-8"?>
<ds:datastoreItem xmlns:ds="http://schemas.openxmlformats.org/officeDocument/2006/customXml" ds:itemID="{EDFD722E-6BB8-4660-86B1-D8D1B61DFD5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4F86F26D-3705-4D19-9691-7ABFD6340F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6d8c5d-5b31-4807-8756-a31b61bec20d"/>
    <ds:schemaRef ds:uri="b96a5561-e518-4900-a995-5feb7cfccc4d"/>
    <ds:schemaRef ds:uri="bd15965e-9556-4d2c-a6b5-8aac0362e2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annuelle – Géométrique</Template>
  <TotalTime>4686</TotalTime>
  <Words>1413</Words>
  <Application>Microsoft Office PowerPoint</Application>
  <PresentationFormat>Widescreen</PresentationFormat>
  <Paragraphs>180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Theme1</vt:lpstr>
      <vt:lpstr>RAPPORT D’ACTIVITES  FEVRIER 2024 – MARS 2025 DU RESPONSABLE DES MINISTÈRES EN FRANÇAIS </vt:lpstr>
      <vt:lpstr>Notre cadre de référence : le Plan stratégique 2023-2025 avec une priorité globale : la croissance </vt:lpstr>
      <vt:lpstr>Axe croissance</vt:lpstr>
      <vt:lpstr>Axe croissance</vt:lpstr>
      <vt:lpstr>Axe croissance</vt:lpstr>
      <vt:lpstr>Axe croissance</vt:lpstr>
      <vt:lpstr>Axe croissance</vt:lpstr>
      <vt:lpstr>Axe croissance</vt:lpstr>
      <vt:lpstr>Axe croissance</vt:lpstr>
      <vt:lpstr>Axe croissance</vt:lpstr>
      <vt:lpstr>Axe croissance</vt:lpstr>
      <vt:lpstr>Axe croissance</vt:lpstr>
      <vt:lpstr>Axe croissance</vt:lpstr>
      <vt:lpstr>Axe croissance</vt:lpstr>
      <vt:lpstr>Axe croissance</vt:lpstr>
      <vt:lpstr>Axe croissance</vt:lpstr>
      <vt:lpstr>Justice</vt:lpstr>
      <vt:lpstr>Justice</vt:lpstr>
      <vt:lpstr>Justice</vt:lpstr>
      <vt:lpstr>Climat</vt:lpstr>
      <vt:lpstr>Leadership</vt:lpstr>
      <vt:lpstr>Leadership</vt:lpstr>
      <vt:lpstr>Leadership</vt:lpstr>
      <vt:lpstr>Leadership</vt:lpstr>
      <vt:lpstr>Leadership</vt:lpstr>
      <vt:lpstr>Leadership</vt:lpstr>
      <vt:lpstr>Parcours autochtone</vt:lpstr>
      <vt:lpstr>Biens communs</vt:lpstr>
      <vt:lpstr>PowerPoint Presentation</vt:lpstr>
    </vt:vector>
  </TitlesOfParts>
  <Company>CIUSSS-CN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 annuel</dc:title>
  <dc:creator>Andriamalalatia Ramanandafy (CIUSSSCN-DRI)</dc:creator>
  <cp:lastModifiedBy>Emmanuel Tehindrazanarivelo</cp:lastModifiedBy>
  <cp:revision>217</cp:revision>
  <cp:lastPrinted>2025-03-12T14:11:44Z</cp:lastPrinted>
  <dcterms:created xsi:type="dcterms:W3CDTF">2024-02-19T15:20:22Z</dcterms:created>
  <dcterms:modified xsi:type="dcterms:W3CDTF">2025-03-19T13:10:35Z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0x01010060FD2A75A437504FA789E45F551589D6</vt:lpwstr>
  </property>
  <property fmtid="{D5CDD505-2E9C-101B-9397-08002B2CF9AE}" pid="3" name="MSIP_Label_6a7d8d5d-78e2-4a62-9fcd-016eb5e4c57c_Enabled">
    <vt:lpwstr>true</vt:lpwstr>
  </property>
  <property fmtid="{D5CDD505-2E9C-101B-9397-08002B2CF9AE}" pid="4" name="MSIP_Label_6a7d8d5d-78e2-4a62-9fcd-016eb5e4c57c_SetDate">
    <vt:lpwstr>2024-02-19T15:26:56Z</vt:lpwstr>
  </property>
  <property fmtid="{D5CDD505-2E9C-101B-9397-08002B2CF9AE}" pid="5" name="MSIP_Label_6a7d8d5d-78e2-4a62-9fcd-016eb5e4c57c_Method">
    <vt:lpwstr>Standard</vt:lpwstr>
  </property>
  <property fmtid="{D5CDD505-2E9C-101B-9397-08002B2CF9AE}" pid="6" name="MSIP_Label_6a7d8d5d-78e2-4a62-9fcd-016eb5e4c57c_Name">
    <vt:lpwstr>Général</vt:lpwstr>
  </property>
  <property fmtid="{D5CDD505-2E9C-101B-9397-08002B2CF9AE}" pid="7" name="MSIP_Label_6a7d8d5d-78e2-4a62-9fcd-016eb5e4c57c_SiteId">
    <vt:lpwstr>06e1fe28-5f8b-4075-bf6c-ae24be1a7992</vt:lpwstr>
  </property>
  <property fmtid="{D5CDD505-2E9C-101B-9397-08002B2CF9AE}" pid="8" name="MSIP_Label_6a7d8d5d-78e2-4a62-9fcd-016eb5e4c57c_ActionId">
    <vt:lpwstr>e259bafd-56a4-475a-b853-c97835401fb2</vt:lpwstr>
  </property>
  <property fmtid="{D5CDD505-2E9C-101B-9397-08002B2CF9AE}" pid="9" name="MSIP_Label_6a7d8d5d-78e2-4a62-9fcd-016eb5e4c57c_ContentBits">
    <vt:lpwstr>0</vt:lpwstr>
  </property>
  <property fmtid="{D5CDD505-2E9C-101B-9397-08002B2CF9AE}" pid="10" name="MediaServiceImageTags">
    <vt:lpwstr/>
  </property>
</Properties>
</file>