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5" r:id="rId5"/>
    <p:sldId id="266" r:id="rId6"/>
    <p:sldId id="267" r:id="rId7"/>
    <p:sldId id="263" r:id="rId8"/>
    <p:sldId id="268" r:id="rId9"/>
    <p:sldId id="259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76FEA-8F2A-4712-8BFD-22704E8C8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7AE113-4E0D-4A36-B72F-1978660FB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DF142-5D02-4EFB-AB69-2D9B4FC97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DCFF7-59E3-4BF5-8034-88569A927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8C0B0-6AE6-48C9-AB66-98AF8F929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39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B9450-049E-4610-822D-0844905C7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53053B-19AC-4693-9599-CBE01C8F7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F732D-38CD-4599-86C9-30DDAAD3D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7544E-6EAD-47EF-93EC-C2248E7D7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06B6C-9ED3-45FB-903A-35333FA02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56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B80460-3398-4E94-AD9F-D172F19905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BD9D56-0983-48D0-9720-80FA31F1D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2445C-35E2-4662-9B04-04441596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F1D2C-EED2-4909-83D0-7E702AF8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2C869-6F98-421C-9B57-4B1A39E7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05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88C5D-D5B1-461F-8B68-FB1F6D12D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E0A6A-FD1A-428D-A1D5-3661D4881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24E22-93ED-49B7-B837-B4E7111A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03B1C-7696-4B6B-8BBF-3516737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3553D-9ED1-4E84-A5FC-AF9050877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26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88C22-6689-4D0B-B9EF-A56409F21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FE0F1-63A8-4D40-845F-F2949B554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5572B-9F85-479C-9FD2-8F6ACB9C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6F1FE-C0DB-4A63-BD7A-B6ED6019D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F9DA2-1584-4005-A734-39482EEAA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15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0E2DB-F1ED-4E05-A096-6BC11C584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1456D-9DB1-4851-BBB1-B392676453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BC298-5E03-4CD5-93E9-CCB0929F2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EA55-5DD9-4D15-9542-8F6FABAB6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C3066-11B7-41BB-8F90-7F999F652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DA2B4-3BD6-4C56-AA95-0B897FF0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1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9482B-7FB1-4AD7-A4FB-B731353E2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4FBFF-4332-4B61-9983-8345B89A6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2AB0D-68AA-4969-B904-69183B654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B435EB-06D5-4903-B479-AC0A7D997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5BF7D2-801B-4370-984D-8D1764C72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294D15-DE93-4D04-A1E2-D431F3BDE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62ABC8-0119-47EF-93FA-531FE1239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F8E0F-A33D-4B46-837E-A7BC4507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D7FBF-72EE-49E2-A41E-F5E59D112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EC082F-61B0-4359-85A9-EDE9C8F1B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17D645-4F99-4174-A9DA-80C70254D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622A0A-A473-4D55-8F02-B638D1452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66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BA74E9-B762-4936-953E-EF4ADDB56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3CC433-8904-4B48-AC52-FE3241825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53AC3D-DC79-464E-B4B6-AA0C02C5F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26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E4B2D-E3FC-4ED8-870D-7620B5761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B12DF-FBE5-4897-B6D8-D265ED3B1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C4B70A-7289-47CD-BE51-71BB27A59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0F4AFB-478B-4C19-AE38-726DAAE5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853D7-00F7-4530-9294-BF1CFFB5F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95EEF3-26CF-4088-895D-72CD95BD0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5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DB4F0-FEA3-4B8F-830D-C1663EC62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0AA3DD-BCF9-4970-BDC3-4501B8798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33EEC-480A-43DE-BE4A-380394742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386B9-DCE9-494E-B2CB-B8632E62B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1FAC7-2092-4344-90EA-835B9B760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26D69-12FA-4301-9633-74920F2C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6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267A7A-C582-41A3-A80B-F135BA3A6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E678C-5FD7-4C38-8CB0-88ED72FA7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2493-E541-4BC0-85F9-E35ADCCEF7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D6198-F711-44E7-801B-DF4495972035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E017A-F64D-41B2-AB9F-B0EFF0A48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3EECC-E75B-4936-A5F3-81CC2FFC6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FFC31-C56B-4634-AEEA-4A81AFEEA65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00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58EC4-DB65-4B43-9C15-49F8D827D201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ÉTABLISSEMENT DES PRIORITÉS DES MINISTÈRES EN FRANÇAIS</a:t>
            </a:r>
            <a:b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16327D-0D0B-4D8D-ABD7-621D111D603D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UNE STRATEGIE DE CROISSANCE</a:t>
            </a:r>
          </a:p>
        </p:txBody>
      </p:sp>
    </p:spTree>
    <p:extLst>
      <p:ext uri="{BB962C8B-B14F-4D97-AF65-F5344CB8AC3E}">
        <p14:creationId xmlns:p14="http://schemas.microsoft.com/office/powerpoint/2010/main" val="182874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48FDD-F4DD-4648-B5FA-80AC8C3418F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sz="4400" b="1" dirty="0"/>
              <a:t> </a:t>
            </a:r>
            <a:br>
              <a:rPr lang="fr-FR" sz="4400" b="1" dirty="0"/>
            </a:br>
            <a:r>
              <a:rPr lang="fr-FR" sz="4400" b="1" dirty="0"/>
              <a:t>Clarifier la structure: la Table et les MEF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CF03-8B10-4701-9493-E1A77CE22B45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549667"/>
            <a:ext cx="10515600" cy="46272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fontAlgn="base">
              <a:lnSpc>
                <a:spcPct val="200000"/>
              </a:lnSpc>
              <a:spcBef>
                <a:spcPts val="0"/>
              </a:spcBef>
              <a:buNone/>
            </a:pPr>
            <a:r>
              <a:rPr lang="fr-CA" sz="8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Spécificités de la Table et des MEF</a:t>
            </a:r>
          </a:p>
          <a:p>
            <a:pPr marL="0" indent="0" fontAlgn="base">
              <a:lnSpc>
                <a:spcPct val="200000"/>
              </a:lnSpc>
              <a:spcBef>
                <a:spcPts val="0"/>
              </a:spcBef>
              <a:buNone/>
            </a:pPr>
            <a:r>
              <a:rPr lang="fr-CA" sz="8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Table : 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8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lieu de rassemblement, de concertation, de communication des MEF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8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Représente les MEF</a:t>
            </a:r>
          </a:p>
          <a:p>
            <a:pPr marL="457200" lvl="1" indent="0" fontAlgn="base">
              <a:lnSpc>
                <a:spcPct val="200000"/>
              </a:lnSpc>
              <a:spcBef>
                <a:spcPts val="0"/>
              </a:spcBef>
              <a:buNone/>
            </a:pPr>
            <a:r>
              <a:rPr lang="fr-CA" sz="8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Initialement 3 mandats: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8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Appuyer les Ministères existants, lieu de concertation et de communication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8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Organe consultatif et décisionnel, résonnant aux communautés francophones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8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Aider l'</a:t>
            </a:r>
            <a:r>
              <a:rPr lang="fr-CA" sz="8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Eglise</a:t>
            </a:r>
            <a:r>
              <a:rPr lang="fr-CA" sz="8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Unie à vivre le bilinguisme</a:t>
            </a:r>
          </a:p>
          <a:p>
            <a:pPr marL="457200" lvl="1" indent="0" fontAlgn="base">
              <a:lnSpc>
                <a:spcPct val="200000"/>
              </a:lnSpc>
              <a:spcBef>
                <a:spcPts val="0"/>
              </a:spcBef>
              <a:buNone/>
            </a:pPr>
            <a:endParaRPr lang="fr-CA" sz="8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737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48FDD-F4DD-4648-B5FA-80AC8C3418F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sz="4400" b="1" dirty="0"/>
              <a:t> </a:t>
            </a:r>
            <a:br>
              <a:rPr lang="fr-FR" sz="4400" b="1" dirty="0"/>
            </a:br>
            <a:r>
              <a:rPr lang="fr-FR" sz="4400" b="1" dirty="0"/>
              <a:t>Clarifier la structure: la Table et les MEF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CF03-8B10-4701-9493-E1A77CE22B45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32500" lnSpcReduction="20000"/>
          </a:bodyPr>
          <a:lstStyle/>
          <a:p>
            <a:pPr marL="457200" lvl="1" indent="0" fontAlgn="base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8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CA" sz="8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MEF : 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8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MEF une trajectoire de mémoire du protestantisme franco-canadien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8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MEF une conjoncture différente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8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communautés de foi, la base francophone de l’</a:t>
            </a:r>
            <a:r>
              <a:rPr lang="fr-CA" sz="8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Eglise</a:t>
            </a:r>
            <a:r>
              <a:rPr lang="fr-CA" sz="8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Unie</a:t>
            </a:r>
          </a:p>
        </p:txBody>
      </p:sp>
    </p:spTree>
    <p:extLst>
      <p:ext uri="{BB962C8B-B14F-4D97-AF65-F5344CB8AC3E}">
        <p14:creationId xmlns:p14="http://schemas.microsoft.com/office/powerpoint/2010/main" val="411509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48FDD-F4DD-4648-B5FA-80AC8C3418F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sz="4400" b="1" dirty="0"/>
              <a:t> </a:t>
            </a:r>
            <a:br>
              <a:rPr lang="fr-FR" sz="4400" b="1" dirty="0"/>
            </a:br>
            <a:r>
              <a:rPr lang="fr-FR" sz="4400" b="1" dirty="0"/>
              <a:t>Clarifier la structure: la Table et les MEF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CF03-8B10-4701-9493-E1A77CE22B45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55000" lnSpcReduction="20000"/>
          </a:bodyPr>
          <a:lstStyle/>
          <a:p>
            <a:pPr marL="0" indent="0" fontAlgn="base">
              <a:lnSpc>
                <a:spcPct val="200000"/>
              </a:lnSpc>
              <a:spcBef>
                <a:spcPts val="0"/>
              </a:spcBef>
              <a:buNone/>
            </a:pPr>
            <a:r>
              <a:rPr lang="fr-CA" sz="7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Convergences entre la Table et les MEF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47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Table travaille avec les MEF existants et pour le développement de nouveaux MEF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4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personnel des MEF: des employés au service d ’appui de la Table et d’accompagnement des MEF et redevables au GCO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892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48FDD-F4DD-4648-B5FA-80AC8C3418F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sz="4400" b="1" dirty="0"/>
              <a:t> </a:t>
            </a:r>
            <a:br>
              <a:rPr lang="fr-FR" sz="4400" b="1" dirty="0"/>
            </a:br>
            <a:r>
              <a:rPr lang="fr-FR" sz="4400" b="1" dirty="0"/>
              <a:t>Clarifier la structure: la Table et les MEF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CF03-8B10-4701-9493-E1A77CE22B45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25000" lnSpcReduction="20000"/>
          </a:bodyPr>
          <a:lstStyle/>
          <a:p>
            <a:pPr marL="0" indent="0" fontAlgn="base">
              <a:lnSpc>
                <a:spcPct val="200000"/>
              </a:lnSpc>
              <a:spcBef>
                <a:spcPts val="0"/>
              </a:spcBef>
              <a:buNone/>
            </a:pPr>
            <a:r>
              <a:rPr lang="fr-CA" sz="9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 une restructuration de la Table ? 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9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Revoir la pertinence du CA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9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Tenir 2 AG par an</a:t>
            </a:r>
          </a:p>
          <a:p>
            <a:pPr lvl="1" fontAlgn="base">
              <a:lnSpc>
                <a:spcPct val="200000"/>
              </a:lnSpc>
              <a:spcBef>
                <a:spcPts val="0"/>
              </a:spcBef>
            </a:pPr>
            <a:r>
              <a:rPr lang="fr-CA" sz="9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comité exécutif de 8 membres</a:t>
            </a:r>
          </a:p>
          <a:p>
            <a:pPr fontAlgn="base">
              <a:lnSpc>
                <a:spcPct val="200000"/>
              </a:lnSpc>
              <a:spcBef>
                <a:spcPts val="0"/>
              </a:spcBef>
            </a:pPr>
            <a:r>
              <a:rPr lang="fr-CA" sz="9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 qui est à garder dans la structure actuelle</a:t>
            </a:r>
          </a:p>
          <a:p>
            <a:pPr fontAlgn="base">
              <a:lnSpc>
                <a:spcPct val="200000"/>
              </a:lnSpc>
              <a:spcBef>
                <a:spcPts val="0"/>
              </a:spcBef>
            </a:pPr>
            <a:r>
              <a:rPr lang="fr-CA" sz="9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 qui est à changer à la structure actuelle</a:t>
            </a:r>
          </a:p>
          <a:p>
            <a:pPr marL="342900" marR="0" lvl="0" indent="-34290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fr-CA" sz="6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9592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48FDD-F4DD-4648-B5FA-80AC8C3418F6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 err="1"/>
              <a:t>Dynamique</a:t>
            </a:r>
            <a:r>
              <a:rPr lang="en-US" dirty="0"/>
              <a:t> de </a:t>
            </a:r>
            <a:r>
              <a:rPr lang="en-US" dirty="0" err="1"/>
              <a:t>croissance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Cibler</a:t>
            </a:r>
            <a:r>
              <a:rPr lang="en-US" dirty="0"/>
              <a:t> la concentration des efforts</a:t>
            </a:r>
            <a:br>
              <a:rPr lang="en-US" dirty="0"/>
            </a:br>
            <a:r>
              <a:rPr lang="en-US" sz="4400" b="1" dirty="0"/>
              <a:t> </a:t>
            </a:r>
            <a:br>
              <a:rPr lang="fr-FR" sz="4400" b="1" dirty="0"/>
            </a:b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CF03-8B10-4701-9493-E1A77CE22B45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Identifier et </a:t>
            </a:r>
            <a:r>
              <a:rPr lang="en-US" b="1" dirty="0" err="1"/>
              <a:t>étudier</a:t>
            </a:r>
            <a:r>
              <a:rPr lang="en-US" b="1" dirty="0"/>
              <a:t> les </a:t>
            </a:r>
            <a:r>
              <a:rPr lang="en-US" b="1" dirty="0" err="1"/>
              <a:t>localités</a:t>
            </a:r>
            <a:r>
              <a:rPr lang="en-US" b="1" dirty="0"/>
              <a:t> </a:t>
            </a:r>
            <a:r>
              <a:rPr lang="en-US" b="1" dirty="0" err="1"/>
              <a:t>cibles</a:t>
            </a:r>
            <a:r>
              <a:rPr lang="en-US" b="1" dirty="0"/>
              <a:t> </a:t>
            </a:r>
            <a:r>
              <a:rPr lang="en-US" dirty="0"/>
              <a:t>(Tableau de bord – cf. D-R </a:t>
            </a:r>
            <a:r>
              <a:rPr lang="en-US"/>
              <a:t>DRS)</a:t>
            </a:r>
            <a:endParaRPr lang="en-US" dirty="0"/>
          </a:p>
          <a:p>
            <a:pPr lvl="1"/>
            <a:endParaRPr lang="en-US" dirty="0"/>
          </a:p>
          <a:p>
            <a:pPr marL="0" marR="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C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iviser les enjeux</a:t>
            </a:r>
            <a:endParaRPr lang="fr-C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structure et gouvernance</a:t>
            </a:r>
          </a:p>
          <a:p>
            <a:pPr marL="0" marR="0" fontAlgn="base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plan de travail</a:t>
            </a:r>
            <a:endParaRPr lang="fr-F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580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2303A-D7BF-44E4-9198-F711AB37413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b="1" dirty="0" err="1"/>
              <a:t>Soutien</a:t>
            </a:r>
            <a:r>
              <a:rPr lang="en-US" b="1" dirty="0"/>
              <a:t> de </a:t>
            </a:r>
            <a:r>
              <a:rPr lang="en-US" b="1" dirty="0" err="1"/>
              <a:t>gouvernance</a:t>
            </a:r>
            <a:r>
              <a:rPr lang="en-US" b="1" dirty="0"/>
              <a:t> aux </a:t>
            </a:r>
            <a:r>
              <a:rPr lang="en-US" b="1" dirty="0" err="1"/>
              <a:t>communautes</a:t>
            </a:r>
            <a:r>
              <a:rPr lang="en-US" b="1" dirty="0"/>
              <a:t> de </a:t>
            </a:r>
            <a:r>
              <a:rPr lang="en-US" b="1" dirty="0" err="1"/>
              <a:t>foi</a:t>
            </a:r>
            <a:r>
              <a:rPr lang="en-US" b="1" dirty="0"/>
              <a:t> </a:t>
            </a:r>
            <a:r>
              <a:rPr lang="en-US" b="1" dirty="0" err="1"/>
              <a:t>emergentes</a:t>
            </a:r>
            <a:r>
              <a:rPr lang="en-US" b="1" dirty="0"/>
              <a:t> et </a:t>
            </a:r>
            <a:r>
              <a:rPr lang="en-US" b="1" dirty="0" err="1"/>
              <a:t>existantes</a:t>
            </a:r>
            <a:endParaRPr lang="fr-F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5ED82-BCBE-429E-9D87-8FC36F2488BD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Identifier et cibler les zones de </a:t>
            </a:r>
            <a:r>
              <a:rPr lang="fr-CA" sz="2400" b="1" dirty="0"/>
              <a:t>croissance</a:t>
            </a:r>
          </a:p>
          <a:p>
            <a:pPr lvl="1"/>
            <a:r>
              <a:rPr lang="fr-CA" sz="2800" dirty="0"/>
              <a:t>Démographie</a:t>
            </a:r>
            <a:r>
              <a:rPr lang="en-US" sz="2800" dirty="0"/>
              <a:t> francophone (</a:t>
            </a:r>
            <a:r>
              <a:rPr lang="en-US" sz="2800" dirty="0" err="1"/>
              <a:t>cf</a:t>
            </a:r>
            <a:r>
              <a:rPr lang="en-US" sz="2800" dirty="0"/>
              <a:t>: Tableau de bord fait par</a:t>
            </a:r>
            <a:r>
              <a:rPr lang="fr-CA" sz="2800" dirty="0"/>
              <a:t> D-R DOS</a:t>
            </a:r>
            <a:r>
              <a:rPr lang="en-US" sz="2800" dirty="0"/>
              <a:t>)</a:t>
            </a:r>
          </a:p>
          <a:p>
            <a:pPr lvl="1"/>
            <a:r>
              <a:rPr lang="en-US" dirty="0"/>
              <a:t>Migrations </a:t>
            </a:r>
            <a:r>
              <a:rPr lang="en-US" dirty="0" err="1"/>
              <a:t>récentes</a:t>
            </a:r>
            <a:endParaRPr lang="en-US" dirty="0"/>
          </a:p>
          <a:p>
            <a:pPr lvl="1"/>
            <a:r>
              <a:rPr lang="en-US" dirty="0" err="1"/>
              <a:t>Communautés</a:t>
            </a:r>
            <a:r>
              <a:rPr lang="en-US" dirty="0"/>
              <a:t> de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émergentes</a:t>
            </a:r>
            <a:endParaRPr lang="en-US" dirty="0"/>
          </a:p>
          <a:p>
            <a:pPr lvl="1"/>
            <a:r>
              <a:rPr lang="en-US" dirty="0"/>
              <a:t>Etat de </a:t>
            </a:r>
            <a:r>
              <a:rPr lang="en-US" dirty="0" err="1"/>
              <a:t>lieux</a:t>
            </a:r>
            <a:r>
              <a:rPr lang="en-US" dirty="0"/>
              <a:t> des </a:t>
            </a:r>
            <a:r>
              <a:rPr lang="en-US" dirty="0" err="1"/>
              <a:t>atouts</a:t>
            </a:r>
            <a:r>
              <a:rPr lang="en-US" dirty="0"/>
              <a:t> et des </a:t>
            </a:r>
            <a:r>
              <a:rPr lang="en-US" dirty="0" err="1"/>
              <a:t>freins</a:t>
            </a:r>
            <a:r>
              <a:rPr lang="en-US" dirty="0"/>
              <a:t> à la </a:t>
            </a:r>
            <a:r>
              <a:rPr lang="en-US" dirty="0" err="1"/>
              <a:t>croissance</a:t>
            </a:r>
            <a:endParaRPr lang="en-US" dirty="0"/>
          </a:p>
          <a:p>
            <a:pPr lvl="1"/>
            <a:r>
              <a:rPr lang="en-US" dirty="0" err="1"/>
              <a:t>Pistes</a:t>
            </a:r>
            <a:r>
              <a:rPr lang="en-US" dirty="0"/>
              <a:t> de solution</a:t>
            </a:r>
          </a:p>
          <a:p>
            <a:pPr lvl="1"/>
            <a:r>
              <a:rPr lang="en-US" dirty="0"/>
              <a:t>Adopter 5 MEF à </a:t>
            </a:r>
            <a:r>
              <a:rPr lang="en-US" dirty="0" err="1"/>
              <a:t>privilégier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400" b="1" dirty="0"/>
              <a:t>La Formation et le leadership en </a:t>
            </a:r>
            <a:r>
              <a:rPr lang="fr-CA" sz="2400" b="1" dirty="0"/>
              <a:t>français</a:t>
            </a:r>
            <a:r>
              <a:rPr lang="en-US" sz="2400" b="1" dirty="0"/>
              <a:t> (IPTEUC)</a:t>
            </a:r>
          </a:p>
          <a:p>
            <a:pPr marL="457200" lvl="1" indent="0">
              <a:buNone/>
            </a:pPr>
            <a:r>
              <a:rPr lang="fr-FR" sz="2800" dirty="0"/>
              <a:t>Mettre en œuvre en français les formations obligatoires (e.g. M&amp;P, Antiracisme, ….)</a:t>
            </a:r>
          </a:p>
          <a:p>
            <a:pPr marL="457200" lvl="1" indent="0">
              <a:buNone/>
            </a:pPr>
            <a:endParaRPr lang="fr-FR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2303A-D7BF-44E4-9198-F711AB37413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b="1" dirty="0" err="1"/>
              <a:t>Soutien</a:t>
            </a:r>
            <a:r>
              <a:rPr lang="en-US" b="1" dirty="0"/>
              <a:t> de </a:t>
            </a:r>
            <a:r>
              <a:rPr lang="en-US" b="1" dirty="0" err="1"/>
              <a:t>gouvernance</a:t>
            </a:r>
            <a:r>
              <a:rPr lang="en-US" b="1" dirty="0"/>
              <a:t> aux </a:t>
            </a:r>
            <a:r>
              <a:rPr lang="en-US" b="1" dirty="0" err="1"/>
              <a:t>communautes</a:t>
            </a:r>
            <a:r>
              <a:rPr lang="en-US" b="1" dirty="0"/>
              <a:t> de </a:t>
            </a:r>
            <a:r>
              <a:rPr lang="en-US" b="1" dirty="0" err="1"/>
              <a:t>foi</a:t>
            </a:r>
            <a:r>
              <a:rPr lang="en-US" b="1" dirty="0"/>
              <a:t> </a:t>
            </a:r>
            <a:r>
              <a:rPr lang="en-US" b="1" dirty="0" err="1"/>
              <a:t>emergentes</a:t>
            </a:r>
            <a:r>
              <a:rPr lang="en-US" b="1" dirty="0"/>
              <a:t> et </a:t>
            </a:r>
            <a:r>
              <a:rPr lang="en-US" b="1" dirty="0" err="1"/>
              <a:t>existantes</a:t>
            </a:r>
            <a:endParaRPr lang="fr-F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5ED82-BCBE-429E-9D87-8FC36F2488BD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sz="2400" b="1" dirty="0"/>
              <a:t>Les Finances et l’administration</a:t>
            </a:r>
          </a:p>
          <a:p>
            <a:pPr lvl="1"/>
            <a:r>
              <a:rPr lang="en-US" dirty="0" err="1"/>
              <a:t>Numéro</a:t>
            </a:r>
            <a:r>
              <a:rPr lang="en-US" dirty="0"/>
              <a:t> de </a:t>
            </a:r>
            <a:r>
              <a:rPr lang="en-US" dirty="0" err="1"/>
              <a:t>charité</a:t>
            </a:r>
            <a:r>
              <a:rPr lang="en-US" dirty="0"/>
              <a:t> :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formule</a:t>
            </a:r>
            <a:r>
              <a:rPr lang="en-US" dirty="0"/>
              <a:t> avec un </a:t>
            </a:r>
            <a:r>
              <a:rPr lang="en-US" dirty="0" err="1"/>
              <a:t>parapluie</a:t>
            </a:r>
            <a:r>
              <a:rPr lang="en-US" dirty="0"/>
              <a:t> pour </a:t>
            </a:r>
            <a:r>
              <a:rPr lang="en-US" dirty="0" err="1"/>
              <a:t>couvrir</a:t>
            </a:r>
            <a:r>
              <a:rPr lang="en-US" dirty="0"/>
              <a:t> </a:t>
            </a:r>
            <a:r>
              <a:rPr lang="en-US" dirty="0" err="1"/>
              <a:t>toutes</a:t>
            </a:r>
            <a:r>
              <a:rPr lang="en-US" dirty="0"/>
              <a:t> les </a:t>
            </a:r>
            <a:r>
              <a:rPr lang="en-US" dirty="0" err="1"/>
              <a:t>communautés</a:t>
            </a:r>
            <a:r>
              <a:rPr lang="en-US" dirty="0"/>
              <a:t> </a:t>
            </a:r>
            <a:r>
              <a:rPr lang="en-US" dirty="0" err="1"/>
              <a:t>émergentes</a:t>
            </a:r>
            <a:endParaRPr lang="en-US" dirty="0"/>
          </a:p>
          <a:p>
            <a:pPr lvl="1"/>
            <a:r>
              <a:rPr lang="en-US" dirty="0" err="1"/>
              <a:t>Trouver</a:t>
            </a:r>
            <a:r>
              <a:rPr lang="en-US" dirty="0"/>
              <a:t> un </a:t>
            </a:r>
            <a:r>
              <a:rPr lang="en-US" dirty="0" err="1"/>
              <a:t>moyen</a:t>
            </a:r>
            <a:r>
              <a:rPr lang="en-US" dirty="0"/>
              <a:t> pour </a:t>
            </a:r>
            <a:r>
              <a:rPr lang="en-US" dirty="0" err="1"/>
              <a:t>faciliter</a:t>
            </a:r>
            <a:r>
              <a:rPr lang="en-US" dirty="0"/>
              <a:t> </a:t>
            </a:r>
            <a:r>
              <a:rPr lang="en-US" dirty="0" err="1"/>
              <a:t>l’administration</a:t>
            </a:r>
            <a:r>
              <a:rPr lang="en-US" dirty="0"/>
              <a:t> et les finances des </a:t>
            </a:r>
            <a:r>
              <a:rPr lang="en-US" dirty="0" err="1"/>
              <a:t>commnautés</a:t>
            </a:r>
            <a:r>
              <a:rPr lang="en-US" dirty="0"/>
              <a:t> de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émergentes</a:t>
            </a:r>
            <a:r>
              <a:rPr lang="en-US" dirty="0"/>
              <a:t> et </a:t>
            </a:r>
            <a:r>
              <a:rPr lang="en-US" dirty="0" err="1"/>
              <a:t>l’accès</a:t>
            </a:r>
            <a:r>
              <a:rPr lang="en-US" dirty="0"/>
              <a:t> au </a:t>
            </a:r>
            <a:r>
              <a:rPr lang="en-US" dirty="0" err="1"/>
              <a:t>statut</a:t>
            </a:r>
            <a:r>
              <a:rPr lang="en-US" dirty="0"/>
              <a:t> de </a:t>
            </a:r>
            <a:r>
              <a:rPr lang="en-US" dirty="0" err="1"/>
              <a:t>membre</a:t>
            </a:r>
            <a:endParaRPr lang="en-US" dirty="0"/>
          </a:p>
          <a:p>
            <a:pPr lvl="1"/>
            <a:r>
              <a:rPr lang="en-US" dirty="0" err="1"/>
              <a:t>Développer</a:t>
            </a:r>
            <a:r>
              <a:rPr lang="en-US" dirty="0"/>
              <a:t> des </a:t>
            </a:r>
            <a:r>
              <a:rPr lang="en-US" dirty="0" err="1"/>
              <a:t>outils</a:t>
            </a:r>
            <a:r>
              <a:rPr lang="en-US" dirty="0"/>
              <a:t> consequents et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créatif</a:t>
            </a:r>
            <a:endParaRPr lang="en-US" dirty="0"/>
          </a:p>
          <a:p>
            <a:pPr lvl="1"/>
            <a:r>
              <a:rPr lang="en-US" dirty="0"/>
              <a:t>ADP-</a:t>
            </a:r>
            <a:r>
              <a:rPr lang="en-US" dirty="0" err="1"/>
              <a:t>trésorerie</a:t>
            </a:r>
            <a:r>
              <a:rPr lang="en-US" dirty="0"/>
              <a:t> : engager </a:t>
            </a:r>
            <a:r>
              <a:rPr lang="en-US" dirty="0" err="1"/>
              <a:t>quelqu’un</a:t>
            </a:r>
            <a:r>
              <a:rPr lang="en-US" dirty="0"/>
              <a:t> pour coaching et </a:t>
            </a:r>
            <a:r>
              <a:rPr lang="en-US" dirty="0" err="1"/>
              <a:t>accompagnement</a:t>
            </a:r>
            <a:endParaRPr lang="en-US" dirty="0"/>
          </a:p>
          <a:p>
            <a:pPr lvl="1"/>
            <a:r>
              <a:rPr lang="en-US" dirty="0" err="1"/>
              <a:t>Mettre</a:t>
            </a:r>
            <a:r>
              <a:rPr lang="en-US" dirty="0"/>
              <a:t> à profit les </a:t>
            </a:r>
            <a:r>
              <a:rPr lang="en-US" dirty="0" err="1"/>
              <a:t>animatrices</a:t>
            </a:r>
            <a:r>
              <a:rPr lang="en-US" dirty="0"/>
              <a:t> et animateurs de </a:t>
            </a:r>
            <a:r>
              <a:rPr lang="en-US" dirty="0" err="1"/>
              <a:t>croissance</a:t>
            </a:r>
            <a:endParaRPr lang="en-US" dirty="0"/>
          </a:p>
          <a:p>
            <a:pPr lvl="1"/>
            <a:r>
              <a:rPr lang="en-US" dirty="0" err="1"/>
              <a:t>Voir</a:t>
            </a:r>
            <a:r>
              <a:rPr lang="en-US" dirty="0"/>
              <a:t> les alliances entre les regions et les MEF</a:t>
            </a:r>
          </a:p>
        </p:txBody>
      </p:sp>
    </p:spTree>
    <p:extLst>
      <p:ext uri="{BB962C8B-B14F-4D97-AF65-F5344CB8AC3E}">
        <p14:creationId xmlns:p14="http://schemas.microsoft.com/office/powerpoint/2010/main" val="2974934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5DD5B-8AFC-4D48-8AAA-C1454D0AEE5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b="1" dirty="0"/>
              <a:t>Le Plan </a:t>
            </a:r>
            <a:r>
              <a:rPr lang="en-US" b="1" dirty="0" err="1"/>
              <a:t>strategique</a:t>
            </a:r>
            <a:r>
              <a:rPr lang="en-US" b="1" dirty="0"/>
              <a:t> </a:t>
            </a:r>
            <a:r>
              <a:rPr lang="en-US" b="1" dirty="0" err="1"/>
              <a:t>vers</a:t>
            </a:r>
            <a:r>
              <a:rPr lang="en-US" b="1" dirty="0"/>
              <a:t> 2035</a:t>
            </a:r>
            <a:endParaRPr lang="fr-FR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2D5AD-FEB1-4FFF-B80E-2D0FC20F9D52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912253"/>
            <a:ext cx="10515600" cy="4351338"/>
          </a:xfrm>
        </p:spPr>
        <p:txBody>
          <a:bodyPr/>
          <a:lstStyle/>
          <a:p>
            <a:endParaRPr lang="en-US" dirty="0"/>
          </a:p>
          <a:p>
            <a:r>
              <a:rPr lang="en-US" sz="2400" b="1" dirty="0"/>
              <a:t>Choix et plan de mise en oeuvre des priorités</a:t>
            </a:r>
          </a:p>
          <a:p>
            <a:endParaRPr lang="fr-CA" dirty="0"/>
          </a:p>
          <a:p>
            <a:r>
              <a:rPr lang="fr-CA" sz="2400" b="1" dirty="0"/>
              <a:t>Ressources</a:t>
            </a:r>
            <a:r>
              <a:rPr lang="en-US" sz="2400" b="1" dirty="0"/>
              <a:t> </a:t>
            </a:r>
            <a:r>
              <a:rPr lang="en-US" sz="2400" b="1" dirty="0" err="1"/>
              <a:t>humaines</a:t>
            </a:r>
            <a:r>
              <a:rPr lang="en-US" sz="2400" b="1" dirty="0"/>
              <a:t> et </a:t>
            </a:r>
            <a:r>
              <a:rPr lang="en-US" sz="2400" b="1" dirty="0" err="1"/>
              <a:t>ressources</a:t>
            </a:r>
            <a:r>
              <a:rPr lang="en-US" sz="2400" b="1" dirty="0"/>
              <a:t> </a:t>
            </a:r>
            <a:r>
              <a:rPr lang="en-US" sz="2400" b="1" dirty="0" err="1"/>
              <a:t>financieres</a:t>
            </a:r>
            <a:endParaRPr lang="en-US" sz="2400" b="1" dirty="0"/>
          </a:p>
          <a:p>
            <a:endParaRPr lang="fr-CA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56777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453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ÉTABLISSEMENT DES PRIORITÉS DES MINISTÈRES EN FRANÇAIS </vt:lpstr>
      <vt:lpstr>  Clarifier la structure: la Table et les MEF</vt:lpstr>
      <vt:lpstr>  Clarifier la structure: la Table et les MEF</vt:lpstr>
      <vt:lpstr>  Clarifier la structure: la Table et les MEF</vt:lpstr>
      <vt:lpstr>  Clarifier la structure: la Table et les MEF</vt:lpstr>
      <vt:lpstr>  Dynamique de croissance: Cibler la concentration des efforts   </vt:lpstr>
      <vt:lpstr>Soutien de gouvernance aux communautes de foi emergentes et existantes</vt:lpstr>
      <vt:lpstr>Soutien de gouvernance aux communautes de foi emergentes et existantes</vt:lpstr>
      <vt:lpstr>Le Plan strategique vers 2035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Établissement des priorités des ministères en français</dc:title>
  <dc:creator>Emmanuel Tehindrazanarivelo</dc:creator>
  <cp:lastModifiedBy>Ruth Sandeu</cp:lastModifiedBy>
  <cp:revision>29</cp:revision>
  <dcterms:created xsi:type="dcterms:W3CDTF">2025-03-17T13:00:16Z</dcterms:created>
  <dcterms:modified xsi:type="dcterms:W3CDTF">2025-03-21T12:21:14Z</dcterms:modified>
</cp:coreProperties>
</file>