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304" r:id="rId2"/>
    <p:sldId id="290" r:id="rId3"/>
    <p:sldId id="305" r:id="rId4"/>
    <p:sldId id="306" r:id="rId5"/>
    <p:sldId id="307" r:id="rId6"/>
    <p:sldId id="308" r:id="rId7"/>
    <p:sldId id="309" r:id="rId8"/>
    <p:sldId id="310" r:id="rId9"/>
    <p:sldId id="311" r:id="rId10"/>
    <p:sldId id="312" r:id="rId11"/>
    <p:sldId id="315" r:id="rId12"/>
    <p:sldId id="345" r:id="rId13"/>
    <p:sldId id="347" r:id="rId14"/>
    <p:sldId id="349" r:id="rId15"/>
    <p:sldId id="350" r:id="rId16"/>
    <p:sldId id="295" r:id="rId17"/>
    <p:sldId id="316" r:id="rId18"/>
    <p:sldId id="340" r:id="rId19"/>
    <p:sldId id="323" r:id="rId20"/>
    <p:sldId id="319" r:id="rId21"/>
    <p:sldId id="313" r:id="rId22"/>
    <p:sldId id="314" r:id="rId23"/>
    <p:sldId id="324" r:id="rId24"/>
    <p:sldId id="325" r:id="rId25"/>
    <p:sldId id="327" r:id="rId26"/>
    <p:sldId id="343" r:id="rId27"/>
    <p:sldId id="328" r:id="rId28"/>
    <p:sldId id="326" r:id="rId29"/>
    <p:sldId id="329" r:id="rId30"/>
    <p:sldId id="330" r:id="rId31"/>
    <p:sldId id="331" r:id="rId32"/>
    <p:sldId id="332" r:id="rId33"/>
    <p:sldId id="333" r:id="rId34"/>
    <p:sldId id="334" r:id="rId35"/>
    <p:sldId id="335" r:id="rId36"/>
    <p:sldId id="336" r:id="rId37"/>
  </p:sldIdLst>
  <p:sldSz cx="9144000" cy="5143500" type="screen16x9"/>
  <p:notesSz cx="6858000" cy="9144000"/>
  <p:embeddedFontLst>
    <p:embeddedFont>
      <p:font typeface="Algerian" panose="04020705040A02060702" pitchFamily="82" charset="0"/>
      <p:regular r:id="rId40"/>
    </p:embeddedFont>
    <p:embeddedFont>
      <p:font typeface="Calibri" panose="020F0502020204030204" pitchFamily="34" charset="0"/>
      <p:regular r:id="rId41"/>
      <p:bold r:id="rId42"/>
      <p:italic r:id="rId43"/>
      <p:boldItalic r:id="rId44"/>
    </p:embeddedFont>
    <p:embeddedFont>
      <p:font typeface="Cambria" panose="02040503050406030204" pitchFamily="18" charset="0"/>
      <p:regular r:id="rId45"/>
      <p:bold r:id="rId46"/>
      <p:italic r:id="rId47"/>
      <p:boldItalic r:id="rId48"/>
    </p:embeddedFont>
    <p:embeddedFont>
      <p:font typeface="Impact" panose="020B0806030902050204" pitchFamily="34" charset="0"/>
      <p:regular r:id="rId49"/>
    </p:embeddedFont>
    <p:embeddedFont>
      <p:font typeface="Segoe UI" panose="020B0502040204020203" pitchFamily="34" charset="0"/>
      <p:regular r:id="rId50"/>
      <p:bold r:id="rId51"/>
      <p:italic r:id="rId52"/>
      <p:boldItalic r:id="rId53"/>
    </p:embeddedFont>
    <p:embeddedFont>
      <p:font typeface="Tahoma" panose="020B0604030504040204" pitchFamily="34" charset="0"/>
      <p:regular r:id="rId54"/>
      <p:bold r:id="rId55"/>
    </p:embeddedFont>
  </p:embeddedFontLst>
  <p:custDataLst>
    <p:tags r:id="rId56"/>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EA49A"/>
    <a:srgbClr val="F7F7F7"/>
    <a:srgbClr val="8AD4BF"/>
    <a:srgbClr val="376092"/>
    <a:srgbClr val="00C3AB"/>
    <a:srgbClr val="6A9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94660"/>
  </p:normalViewPr>
  <p:slideViewPr>
    <p:cSldViewPr snapToGrid="0" showGuides="1">
      <p:cViewPr varScale="1">
        <p:scale>
          <a:sx n="83" d="100"/>
          <a:sy n="83" d="100"/>
        </p:scale>
        <p:origin x="1004"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2025/3/21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1C3FD802-5D00-4F40-B8C1-428FE3D75EF7}" type="datetimeFigureOut">
              <a:rPr lang="zh-CN" altLang="en-US" smtClean="0"/>
              <a:t>2025/3/21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5BC54654-DF11-424C-AE32-CB9FACDFB06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Arial" panose="020B0604020202020204" pitchFamily="34" charset="0"/>
        <a:cs typeface="+mn-cs"/>
      </a:defRPr>
    </a:lvl1pPr>
    <a:lvl2pPr marL="342900" algn="l" defTabSz="685800" rtl="0" eaLnBrk="1" latinLnBrk="0" hangingPunct="1">
      <a:defRPr sz="900" kern="1200">
        <a:solidFill>
          <a:schemeClr val="tx1"/>
        </a:solidFill>
        <a:latin typeface="Arial" panose="020B0604020202020204" pitchFamily="34" charset="0"/>
        <a:ea typeface="Arial" panose="020B0604020202020204" pitchFamily="34" charset="0"/>
        <a:cs typeface="+mn-cs"/>
      </a:defRPr>
    </a:lvl2pPr>
    <a:lvl3pPr marL="685800" algn="l" defTabSz="685800" rtl="0" eaLnBrk="1" latinLnBrk="0" hangingPunct="1">
      <a:defRPr sz="900" kern="1200">
        <a:solidFill>
          <a:schemeClr val="tx1"/>
        </a:solidFill>
        <a:latin typeface="Arial" panose="020B0604020202020204" pitchFamily="34" charset="0"/>
        <a:ea typeface="Arial" panose="020B0604020202020204" pitchFamily="34" charset="0"/>
        <a:cs typeface="+mn-cs"/>
      </a:defRPr>
    </a:lvl3pPr>
    <a:lvl4pPr marL="1028700" algn="l" defTabSz="685800" rtl="0" eaLnBrk="1" latinLnBrk="0" hangingPunct="1">
      <a:defRPr sz="900" kern="1200">
        <a:solidFill>
          <a:schemeClr val="tx1"/>
        </a:solidFill>
        <a:latin typeface="Arial" panose="020B0604020202020204" pitchFamily="34" charset="0"/>
        <a:ea typeface="Arial" panose="020B0604020202020204" pitchFamily="34" charset="0"/>
        <a:cs typeface="+mn-cs"/>
      </a:defRPr>
    </a:lvl4pPr>
    <a:lvl5pPr marL="1371600" algn="l" defTabSz="685800" rtl="0" eaLnBrk="1" latinLnBrk="0" hangingPunct="1">
      <a:defRPr sz="900" kern="1200">
        <a:solidFill>
          <a:schemeClr val="tx1"/>
        </a:solidFill>
        <a:latin typeface="Arial" panose="020B0604020202020204" pitchFamily="34" charset="0"/>
        <a:ea typeface="Arial" panose="020B0604020202020204" pitchFamily="34" charset="0"/>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BC54654-DF11-424C-AE32-CB9FACDFB061}" type="slidenum">
              <a:rPr lang="zh-CN" altLang="en-US" smtClean="0"/>
              <a:t>11</a:t>
            </a:fld>
            <a:endParaRPr lang="zh-CN" altLang="en-US"/>
          </a:p>
        </p:txBody>
      </p:sp>
    </p:spTree>
    <p:extLst>
      <p:ext uri="{BB962C8B-B14F-4D97-AF65-F5344CB8AC3E}">
        <p14:creationId xmlns:p14="http://schemas.microsoft.com/office/powerpoint/2010/main" val="331583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BC54654-DF11-424C-AE32-CB9FACDFB061}" type="slidenum">
              <a:rPr lang="zh-CN" altLang="en-US" smtClean="0"/>
              <a:t>30</a:t>
            </a:fld>
            <a:endParaRPr lang="zh-CN" altLang="en-US"/>
          </a:p>
        </p:txBody>
      </p:sp>
    </p:spTree>
    <p:extLst>
      <p:ext uri="{BB962C8B-B14F-4D97-AF65-F5344CB8AC3E}">
        <p14:creationId xmlns:p14="http://schemas.microsoft.com/office/powerpoint/2010/main" val="139153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BDFF977-FFE5-4423-9813-6B8C01A25D19}"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AD5707-BB42-4495-88D9-49A5D59E2C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DFF977-FFE5-4423-9813-6B8C01A25D19}"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AD5707-BB42-4495-88D9-49A5D59E2C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ly-arranged title and text">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DFF977-FFE5-4423-9813-6B8C01A25D19}"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AD5707-BB42-4495-88D9-49A5D59E2C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stretch>
            <a:fillRect/>
          </a:stretch>
        </a:blipFill>
        <a:effectLst/>
      </p:bgPr>
    </p:bg>
    <p:spTree>
      <p:nvGrpSpPr>
        <p:cNvPr id="1" name="Shape 24"/>
        <p:cNvGrpSpPr/>
        <p:nvPr/>
      </p:nvGrpSpPr>
      <p:grpSpPr>
        <a:xfrm>
          <a:off x="0" y="0"/>
          <a:ext cx="0" cy="0"/>
          <a:chOff x="0" y="0"/>
          <a:chExt cx="0" cy="0"/>
        </a:xfrm>
      </p:grpSpPr>
      <p:sp>
        <p:nvSpPr>
          <p:cNvPr id="25" name="Google Shape;25;p5"/>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1041150"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 name="Google Shape;28;p5"/>
          <p:cNvSpPr txBox="1">
            <a:spLocks noGrp="1"/>
          </p:cNvSpPr>
          <p:nvPr>
            <p:ph type="body" idx="1"/>
          </p:nvPr>
        </p:nvSpPr>
        <p:spPr>
          <a:xfrm>
            <a:off x="1041075" y="1342825"/>
            <a:ext cx="7061700" cy="28281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800"/>
              </a:spcBef>
              <a:spcAft>
                <a:spcPts val="0"/>
              </a:spcAft>
              <a:buSzPts val="2200"/>
              <a:buChar char="⬝"/>
              <a:defRPr/>
            </a:lvl2pPr>
            <a:lvl3pPr marL="1371600" lvl="2" indent="-368300" rtl="0">
              <a:spcBef>
                <a:spcPts val="800"/>
              </a:spcBef>
              <a:spcAft>
                <a:spcPts val="0"/>
              </a:spcAft>
              <a:buSzPts val="2200"/>
              <a:buChar char="⬝"/>
              <a:defRPr/>
            </a:lvl3pPr>
            <a:lvl4pPr marL="1828800" lvl="3" indent="-368300" rtl="0">
              <a:spcBef>
                <a:spcPts val="800"/>
              </a:spcBef>
              <a:spcAft>
                <a:spcPts val="0"/>
              </a:spcAft>
              <a:buSzPts val="2200"/>
              <a:buChar char="●"/>
              <a:defRPr/>
            </a:lvl4pPr>
            <a:lvl5pPr marL="2286000" lvl="4" indent="-368300" rtl="0">
              <a:spcBef>
                <a:spcPts val="800"/>
              </a:spcBef>
              <a:spcAft>
                <a:spcPts val="0"/>
              </a:spcAft>
              <a:buSzPts val="2200"/>
              <a:buChar char="○"/>
              <a:defRPr/>
            </a:lvl5pPr>
            <a:lvl6pPr marL="2743200" lvl="5" indent="-368300" rtl="0">
              <a:spcBef>
                <a:spcPts val="800"/>
              </a:spcBef>
              <a:spcAft>
                <a:spcPts val="0"/>
              </a:spcAft>
              <a:buSzPts val="2200"/>
              <a:buChar char="■"/>
              <a:defRPr/>
            </a:lvl6pPr>
            <a:lvl7pPr marL="3200400" lvl="6" indent="-368300" rtl="0">
              <a:spcBef>
                <a:spcPts val="800"/>
              </a:spcBef>
              <a:spcAft>
                <a:spcPts val="0"/>
              </a:spcAft>
              <a:buSzPts val="2200"/>
              <a:buChar char="●"/>
              <a:defRPr/>
            </a:lvl7pPr>
            <a:lvl8pPr marL="3657600" lvl="7" indent="-368300" rtl="0">
              <a:spcBef>
                <a:spcPts val="800"/>
              </a:spcBef>
              <a:spcAft>
                <a:spcPts val="0"/>
              </a:spcAft>
              <a:buSzPts val="2200"/>
              <a:buChar char="○"/>
              <a:defRPr/>
            </a:lvl8pPr>
            <a:lvl9pPr marL="4114800" lvl="8" indent="-368300" rtl="0">
              <a:spcBef>
                <a:spcPts val="800"/>
              </a:spcBef>
              <a:spcAft>
                <a:spcPts val="800"/>
              </a:spcAft>
              <a:buSzPts val="2200"/>
              <a:buChar char="■"/>
              <a:defRPr/>
            </a:lvl9pPr>
          </a:lstStyle>
          <a:p>
            <a:endParaRPr/>
          </a:p>
        </p:txBody>
      </p:sp>
      <p:sp>
        <p:nvSpPr>
          <p:cNvPr id="29" name="Google Shape;29;p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DFF977-FFE5-4423-9813-6B8C01A25D19}"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AD5707-BB42-4495-88D9-49A5D59E2C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BDFF977-FFE5-4423-9813-6B8C01A25D19}"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AD5707-BB42-4495-88D9-49A5D59E2C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BDFF977-FFE5-4423-9813-6B8C01A25D19}" type="datetimeFigureOut">
              <a:rPr lang="zh-CN" altLang="en-US" smtClean="0"/>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AD5707-BB42-4495-88D9-49A5D59E2C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BDFF977-FFE5-4423-9813-6B8C01A25D19}" type="datetimeFigureOut">
              <a:rPr lang="zh-CN" altLang="en-US" smtClean="0"/>
              <a:t>2025/3/21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AD5707-BB42-4495-88D9-49A5D59E2C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8BDFF977-FFE5-4423-9813-6B8C01A25D19}"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AD5707-BB42-4495-88D9-49A5D59E2C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DFF977-FFE5-4423-9813-6B8C01A25D19}" type="datetimeFigureOut">
              <a:rPr lang="zh-CN" altLang="en-US" smtClean="0"/>
              <a:t>2025/3/21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AD5707-BB42-4495-88D9-49A5D59E2C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and title">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BDFF977-FFE5-4423-9813-6B8C01A25D19}" type="datetimeFigureOut">
              <a:rPr lang="zh-CN" altLang="en-US" smtClean="0"/>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AD5707-BB42-4495-88D9-49A5D59E2C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and title">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BDFF977-FFE5-4423-9813-6B8C01A25D19}" type="datetimeFigureOut">
              <a:rPr lang="zh-CN" altLang="en-US" smtClean="0"/>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AD5707-BB42-4495-88D9-49A5D59E2C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ea typeface="Arial" panose="020B0604020202020204" pitchFamily="34" charset="0"/>
              </a:defRPr>
            </a:lvl1pPr>
          </a:lstStyle>
          <a:p>
            <a:fld id="{8BDFF977-FFE5-4423-9813-6B8C01A25D19}" type="datetimeFigureOut">
              <a:rPr lang="zh-CN" altLang="en-US" smtClean="0"/>
              <a:t>2025/3/21</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ea typeface="Arial" panose="020B0604020202020204" pitchFamily="34" charset="0"/>
              </a:defRPr>
            </a:lvl1pPr>
          </a:lstStyle>
          <a:p>
            <a:fld id="{2AAD5707-BB42-4495-88D9-49A5D59E2C6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Arial" panose="020B0604020202020204" pitchFamily="34"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Arial" panose="020B06040202020202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Arial" panose="020B0604020202020204" pitchFamily="3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Arial" panose="020B0604020202020204" pitchFamily="3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Arial" panose="020B0604020202020204" pitchFamily="3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Arial" panose="020B06040202020202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1800671" y="952838"/>
            <a:ext cx="5481918" cy="1460101"/>
          </a:xfrm>
          <a:prstGeom prst="rect">
            <a:avLst/>
          </a:prstGeom>
        </p:spPr>
        <p:txBody>
          <a:bodyPr spcFirstLastPara="1" wrap="square" lIns="0" tIns="0" rIns="0" bIns="0" anchor="ctr" anchorCtr="0">
            <a:noAutofit/>
          </a:bodyPr>
          <a:lstStyle/>
          <a:p>
            <a:pPr algn="ctr">
              <a:lnSpc>
                <a:spcPct val="100000"/>
              </a:lnSpc>
            </a:pPr>
            <a:r>
              <a:rPr lang="fr-CA" sz="3200" dirty="0">
                <a:solidFill>
                  <a:schemeClr val="accent5"/>
                </a:solidFill>
                <a:ea typeface="Montserrat Thin"/>
                <a:cs typeface="Montserrat Thin"/>
                <a:sym typeface="Montserrat Thin"/>
              </a:rPr>
              <a:t> </a:t>
            </a:r>
            <a:br>
              <a:rPr lang="fr-CA" sz="3200" dirty="0">
                <a:solidFill>
                  <a:schemeClr val="accent5"/>
                </a:solidFill>
                <a:ea typeface="Montserrat Thin"/>
                <a:cs typeface="Montserrat Thin"/>
                <a:sym typeface="Montserrat Thin"/>
              </a:rPr>
            </a:br>
            <a:br>
              <a:rPr lang="fr-CA" sz="3200" dirty="0">
                <a:solidFill>
                  <a:schemeClr val="accent5"/>
                </a:solidFill>
                <a:ea typeface="Montserrat Thin"/>
                <a:cs typeface="Montserrat Thin"/>
                <a:sym typeface="Montserrat Thin"/>
              </a:rPr>
            </a:br>
            <a:br>
              <a:rPr lang="fr-CA" sz="3200" dirty="0">
                <a:solidFill>
                  <a:schemeClr val="accent5"/>
                </a:solidFill>
                <a:ea typeface="Montserrat Thin"/>
                <a:cs typeface="Montserrat Thin"/>
                <a:sym typeface="Montserrat Thin"/>
              </a:rPr>
            </a:br>
            <a:br>
              <a:rPr lang="fr-CA" sz="3200" dirty="0">
                <a:solidFill>
                  <a:schemeClr val="accent5"/>
                </a:solidFill>
                <a:ea typeface="Montserrat Thin"/>
                <a:cs typeface="Montserrat Thin"/>
                <a:sym typeface="Montserrat Thin"/>
              </a:rPr>
            </a:br>
            <a:br>
              <a:rPr lang="fr-CA" sz="3200" dirty="0">
                <a:solidFill>
                  <a:schemeClr val="accent5"/>
                </a:solidFill>
                <a:ea typeface="Montserrat Thin"/>
                <a:cs typeface="Montserrat Thin"/>
                <a:sym typeface="Montserrat Thin"/>
              </a:rPr>
            </a:br>
            <a:br>
              <a:rPr lang="fr-CA" sz="3200" dirty="0">
                <a:solidFill>
                  <a:schemeClr val="accent5"/>
                </a:solidFill>
                <a:ea typeface="Montserrat Thin"/>
                <a:cs typeface="Montserrat Thin"/>
                <a:sym typeface="Montserrat Thin"/>
              </a:rPr>
            </a:br>
            <a:r>
              <a:rPr kumimoji="0" lang="fr-CA" altLang="en-US" sz="3200" b="1" i="0" u="none" strike="noStrike" cap="none" normalizeH="0" baseline="0" dirty="0" err="1">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Assemb</a:t>
            </a:r>
            <a:r>
              <a:rPr lang="fr-CA" alt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a:t>
            </a:r>
            <a:r>
              <a:rPr lang="fr-FR" alt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ée</a:t>
            </a:r>
            <a:r>
              <a:rPr lang="fr-FR" alt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Générale annuelle des ministères en français 2025</a:t>
            </a:r>
            <a:br>
              <a:rPr kumimoji="0" lang="en-US" altLang="en-US" sz="3200" b="0" i="0" u="none" strike="noStrike" cap="none" normalizeH="0" baseline="0" dirty="0">
                <a:ln>
                  <a:noFill/>
                </a:ln>
                <a:solidFill>
                  <a:schemeClr val="tx1"/>
                </a:solidFill>
                <a:effectLst/>
              </a:rPr>
            </a:br>
            <a:br>
              <a:rPr kumimoji="0" lang="en-US" altLang="en-US" sz="3200" b="0" i="0" u="none" strike="noStrike" cap="none" normalizeH="0" baseline="0" dirty="0">
                <a:ln>
                  <a:noFill/>
                </a:ln>
                <a:solidFill>
                  <a:schemeClr val="tx1"/>
                </a:solidFill>
                <a:effectLst/>
              </a:rPr>
            </a:br>
            <a:br>
              <a:rPr kumimoji="0" lang="en-US" altLang="en-US" sz="32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chemeClr val="tx1"/>
                </a:solidFill>
                <a:effectLst/>
                <a:latin typeface="Algerian" panose="04020705040A02060702" pitchFamily="82" charset="0"/>
              </a:rPr>
              <a:t>Celebration des vies.</a:t>
            </a:r>
            <a:br>
              <a:rPr lang="fr-CA" sz="3200" dirty="0">
                <a:solidFill>
                  <a:schemeClr val="accent5"/>
                </a:solidFill>
                <a:ea typeface="Montserrat Thin"/>
                <a:cs typeface="Montserrat Thin"/>
                <a:sym typeface="Montserrat Thin"/>
              </a:rPr>
            </a:br>
            <a:br>
              <a:rPr lang="fr-CA" sz="3200" dirty="0">
                <a:solidFill>
                  <a:schemeClr val="accent5"/>
                </a:solidFill>
                <a:ea typeface="Montserrat Thin"/>
                <a:cs typeface="Montserrat Thin"/>
                <a:sym typeface="Montserrat Thin"/>
              </a:rPr>
            </a:br>
            <a:br>
              <a:rPr lang="fr-CA" sz="3200" dirty="0">
                <a:solidFill>
                  <a:schemeClr val="accent5"/>
                </a:solidFill>
                <a:ea typeface="Montserrat Thin"/>
                <a:cs typeface="Montserrat Thin"/>
                <a:sym typeface="Montserrat Thin"/>
              </a:rPr>
            </a:br>
            <a:br>
              <a:rPr lang="fr-CA" sz="3200" dirty="0">
                <a:solidFill>
                  <a:schemeClr val="accent5"/>
                </a:solidFill>
                <a:ea typeface="Montserrat Thin"/>
                <a:cs typeface="Montserrat Thin"/>
                <a:sym typeface="Montserrat Thin"/>
              </a:rPr>
            </a:br>
            <a:endParaRPr sz="2800" b="1" dirty="0">
              <a:solidFill>
                <a:schemeClr val="accent3"/>
              </a:solidFill>
              <a:latin typeface="Times New Roman" panose="02020603050405020304" pitchFamily="18" charset="0"/>
              <a:ea typeface="Times New Roman" panose="02020603050405020304" pitchFamily="18" charset="0"/>
              <a:cs typeface="Times New Roman" panose="02020603050405020304" pitchFamily="18" charset="0"/>
              <a:sym typeface="Montserrat Thin"/>
            </a:endParaRPr>
          </a:p>
        </p:txBody>
      </p:sp>
      <p:sp>
        <p:nvSpPr>
          <p:cNvPr id="205" name="Google Shape;205;p2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a:t>
            </a:fld>
            <a:endParaRPr lang="en-GB"/>
          </a:p>
        </p:txBody>
      </p:sp>
      <p:pic>
        <p:nvPicPr>
          <p:cNvPr id="20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25" y="698932"/>
            <a:ext cx="1157597" cy="14379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78" y="684839"/>
            <a:ext cx="1112641" cy="13131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1" y="0"/>
            <a:ext cx="9165349" cy="422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fr-CA"/>
          </a:p>
        </p:txBody>
      </p:sp>
      <p:sp>
        <p:nvSpPr>
          <p:cNvPr id="3" name="Rectangle 6"/>
          <p:cNvSpPr>
            <a:spLocks noChangeArrowheads="1"/>
          </p:cNvSpPr>
          <p:nvPr/>
        </p:nvSpPr>
        <p:spPr bwMode="auto">
          <a:xfrm>
            <a:off x="4571999" y="457199"/>
            <a:ext cx="45719" cy="45719"/>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fr-CA"/>
          </a:p>
        </p:txBody>
      </p:sp>
      <p:sp>
        <p:nvSpPr>
          <p:cNvPr id="4" name="Rectangle 8"/>
          <p:cNvSpPr>
            <a:spLocks noChangeArrowheads="1"/>
          </p:cNvSpPr>
          <p:nvPr/>
        </p:nvSpPr>
        <p:spPr bwMode="auto">
          <a:xfrm>
            <a:off x="4571999" y="1466849"/>
            <a:ext cx="45719" cy="45719"/>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fr-CA"/>
          </a:p>
        </p:txBody>
      </p:sp>
      <p:sp>
        <p:nvSpPr>
          <p:cNvPr id="5" name="Rectangle 10"/>
          <p:cNvSpPr>
            <a:spLocks noChangeArrowheads="1"/>
          </p:cNvSpPr>
          <p:nvPr/>
        </p:nvSpPr>
        <p:spPr bwMode="auto">
          <a:xfrm>
            <a:off x="4788131" y="4007713"/>
            <a:ext cx="31505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fr-FR" altLang="en-US" sz="2000" b="1" i="1"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Montréal ,</a:t>
            </a:r>
            <a:r>
              <a:rPr kumimoji="0" lang="fr-FR" altLang="en-US" sz="2000" b="1" i="1" u="none" strike="noStrike" cap="none" normalizeH="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22 mars 2025</a:t>
            </a:r>
            <a:endParaRPr kumimoji="0" lang="en-US" altLang="en-US" sz="2000" b="0" i="0" u="none" strike="noStrike" cap="none" normalizeH="0" baseline="0" dirty="0">
              <a:ln>
                <a:noFill/>
              </a:ln>
              <a:solidFill>
                <a:srgbClr val="0070C0"/>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anim calcmode="lin" valueType="num">
                                      <p:cBhvr>
                                        <p:cTn id="8" dur="1000" fill="hold"/>
                                        <p:tgtEl>
                                          <p:spTgt spid="203"/>
                                        </p:tgtEl>
                                        <p:attrNameLst>
                                          <p:attrName>ppt_x</p:attrName>
                                        </p:attrNameLst>
                                      </p:cBhvr>
                                      <p:tavLst>
                                        <p:tav tm="0">
                                          <p:val>
                                            <p:strVal val="#ppt_x"/>
                                          </p:val>
                                        </p:tav>
                                        <p:tav tm="100000">
                                          <p:val>
                                            <p:strVal val="#ppt_x"/>
                                          </p:val>
                                        </p:tav>
                                      </p:tavLst>
                                    </p:anim>
                                    <p:anim calcmode="lin" valueType="num">
                                      <p:cBhvr>
                                        <p:cTn id="9"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sp>
        <p:nvSpPr>
          <p:cNvPr id="6" name="文本框 22"/>
          <p:cNvSpPr txBox="1"/>
          <p:nvPr/>
        </p:nvSpPr>
        <p:spPr>
          <a:xfrm>
            <a:off x="2963071" y="1255"/>
            <a:ext cx="6109349" cy="5140990"/>
          </a:xfrm>
          <a:prstGeom prst="rect">
            <a:avLst/>
          </a:prstGeom>
          <a:solidFill>
            <a:schemeClr val="accent4">
              <a:lumMod val="75000"/>
            </a:schemeClr>
          </a:solidFill>
        </p:spPr>
        <p:txBody>
          <a:bodyPr wrap="square" lIns="68580" tIns="34290" rIns="68580" bIns="34290" rtlCol="0">
            <a:noAutofit/>
          </a:bodyPr>
          <a:lstStyle/>
          <a:p>
            <a:pPr indent="457200" algn="just" fontAlgn="auto"/>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Le </a:t>
            </a:r>
            <a:r>
              <a:rPr lang="en-US" altLang="fr-FR" sz="145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r</a:t>
            </a:r>
            <a:r>
              <a:rPr lang="en-US" altLang="en-US" sz="145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a:t>
            </a:r>
            <a:r>
              <a:rPr lang="en-US" altLang="en-US" sz="145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rend</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altLang="fr-FR" sz="145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Dr</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Jos</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Belo </a:t>
            </a:r>
            <a:r>
              <a:rPr lang="en-US" altLang="fr-FR" sz="145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Chipenda</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rappel</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aupr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è</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s de son Cr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ateur le mercredi 10 janvier 2024, à Sherbrooke, Canada.</a:t>
            </a:r>
          </a:p>
          <a:p>
            <a:pPr indent="457200" algn="just" fontAlgn="auto"/>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Il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tait l’</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poux bien-aim</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d’Eva Joao Miguel de Carvalho et le p</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è</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re de Selma Teresa (Samuel Vauvert) et de feu Gilberto Jesse.</a:t>
            </a:r>
          </a:p>
          <a:p>
            <a:pPr indent="457200" algn="just" fontAlgn="auto"/>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L’Afrique et le mouvement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œ</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cum</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nique mondial ont perdu un cher enfant. En v</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rit</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un grand arbre est tomb</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p>
          <a:p>
            <a:pPr indent="457200" algn="just" fontAlgn="auto"/>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Le 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v</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rend Dr Chipenda Jos</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Belo est n</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le 9 octobre 1929 à Bailundo, Huambo, Angola.</a:t>
            </a:r>
          </a:p>
          <a:p>
            <a:pPr indent="457200" algn="just" fontAlgn="auto"/>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Il a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ordonn</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pasteur par l’</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glise Evang</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lique Congr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gationaliste de l’Angola  (IECA) en 1956. Il laissera, tout d’abord, le souvenir d’un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œ</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cum</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niste africain qui a travaill</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sans rel</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â</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che pour la justice et la paix dans le monde.</a:t>
            </a:r>
          </a:p>
          <a:p>
            <a:pPr indent="457200" algn="just" fontAlgn="auto"/>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Il a occup</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de nombreux rôles eccl</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siastiques, entre autres : pasteur de l’</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glise Congr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gationaliste Evang</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lique de Lobito, Angola; secr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taire itin</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rant, National Student Christian Federation,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tats-Unis, 1964-1965 ; secr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taire des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tudiants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trangers, F</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d</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ration chr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tienne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tudiante mondiale, Gen</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è</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ve, 1966-1969; secr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taire pour l’Afrique, F</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d</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ration mondiale des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tudiants chr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tiens, Nairobi, Kenya, 1969-1973; secr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taire Programme pour lutter contre le racisme (PCR),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glises du Conseil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œ</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cum</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nique, Gen</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è</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ve, 1973-1980 ; directeur du Centre d’</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tudes de th</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ologie et de culture, Lobito, 1980-1985 ; secr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taire g</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n</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ral du Conseil des </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glises de l’Angola, Luanda, 1985-1987 ; secr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taire g</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n</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ral de la Conf</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rence des Eglises de Toute l’Afrique (CETA), Nairobi, depuis 1987 – 1998 ; secr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taire g</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n</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ral de l’Eglise Evang</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lique Congr</a:t>
            </a:r>
            <a:r>
              <a:rPr lang="en-US" altLang="en-US"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sz="145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gationaliste de l’Angola : 1998-2004.</a:t>
            </a:r>
          </a:p>
        </p:txBody>
      </p:sp>
      <p:sp>
        <p:nvSpPr>
          <p:cNvPr id="7" name="Zone de texte 2"/>
          <p:cNvSpPr txBox="1"/>
          <p:nvPr/>
        </p:nvSpPr>
        <p:spPr>
          <a:xfrm>
            <a:off x="933252" y="4554133"/>
            <a:ext cx="1519555" cy="414020"/>
          </a:xfrm>
          <a:prstGeom prst="rect">
            <a:avLst/>
          </a:prstGeom>
          <a:solidFill>
            <a:schemeClr val="accent4">
              <a:lumMod val="75000"/>
            </a:schemeClr>
          </a:solidFill>
        </p:spPr>
        <p:txBody>
          <a:bodyPr wrap="square" rtlCol="0" anchor="t">
            <a:spAutoFit/>
          </a:bodyPr>
          <a:lstStyle/>
          <a:p>
            <a:pPr>
              <a:lnSpc>
                <a:spcPct val="150000"/>
              </a:lnSpc>
            </a:pPr>
            <a:r>
              <a:rPr lang="en-US" altLang="fr-FR" sz="1600" b="1" dirty="0">
                <a:solidFill>
                  <a:srgbClr val="FFFFFF"/>
                </a:solidFill>
                <a:latin typeface="Times New Roman" panose="02020603050405020304" pitchFamily="18" charset="0"/>
                <a:ea typeface="Arial" panose="020B0604020202020204" pitchFamily="34" charset="0"/>
                <a:cs typeface="Times New Roman" panose="02020603050405020304" pitchFamily="18" charset="0"/>
                <a:sym typeface="+mn-ea"/>
              </a:rPr>
              <a:t>(1929-2024)</a:t>
            </a:r>
          </a:p>
        </p:txBody>
      </p:sp>
      <p:pic>
        <p:nvPicPr>
          <p:cNvPr id="8" name="Image 1" descr="mail"/>
          <p:cNvPicPr>
            <a:picLocks noChangeAspect="1"/>
          </p:cNvPicPr>
          <p:nvPr/>
        </p:nvPicPr>
        <p:blipFill>
          <a:blip r:embed="rId3"/>
          <a:stretch>
            <a:fillRect/>
          </a:stretch>
        </p:blipFill>
        <p:spPr>
          <a:xfrm>
            <a:off x="0" y="344820"/>
            <a:ext cx="2884170" cy="4150360"/>
          </a:xfrm>
          <a:prstGeom prst="rect">
            <a:avLst/>
          </a:prstGeom>
        </p:spPr>
      </p:pic>
      <p:sp>
        <p:nvSpPr>
          <p:cNvPr id="4" name="Rectangle 3"/>
          <p:cNvSpPr/>
          <p:nvPr/>
        </p:nvSpPr>
        <p:spPr>
          <a:xfrm>
            <a:off x="509212" y="4302542"/>
            <a:ext cx="2367636" cy="307777"/>
          </a:xfrm>
          <a:prstGeom prst="rect">
            <a:avLst/>
          </a:prstGeom>
          <a:solidFill>
            <a:schemeClr val="accent4">
              <a:lumMod val="75000"/>
            </a:schemeClr>
          </a:solidFill>
        </p:spPr>
        <p:txBody>
          <a:bodyPr wrap="none">
            <a:spAutoFit/>
          </a:bodyPr>
          <a:lstStyle/>
          <a:p>
            <a:r>
              <a:rPr lang="en-US" altLang="en-US" b="1" dirty="0" err="1">
                <a:solidFill>
                  <a:srgbClr val="FFFFFF"/>
                </a:solidFill>
                <a:latin typeface="Times New Roman" panose="02020603050405020304" pitchFamily="18" charset="0"/>
                <a:ea typeface="Arial" panose="020B0604020202020204" pitchFamily="34" charset="0"/>
                <a:cs typeface="Times New Roman" panose="02020603050405020304" pitchFamily="18" charset="0"/>
              </a:rPr>
              <a:t>Ré</a:t>
            </a:r>
            <a:r>
              <a:rPr lang="en-US" altLang="fr-FR" b="1" dirty="0" err="1">
                <a:solidFill>
                  <a:srgbClr val="FFFFFF"/>
                </a:solidFill>
                <a:latin typeface="Times New Roman" panose="02020603050405020304" pitchFamily="18" charset="0"/>
                <a:ea typeface="Arial" panose="020B0604020202020204" pitchFamily="34" charset="0"/>
                <a:cs typeface="Times New Roman" panose="02020603050405020304" pitchFamily="18" charset="0"/>
              </a:rPr>
              <a:t>v</a:t>
            </a:r>
            <a:r>
              <a:rPr lang="en-US" altLang="fr-FR" b="1" dirty="0">
                <a:solidFill>
                  <a:srgbClr val="FFFFFF"/>
                </a:solidFill>
                <a:latin typeface="Times New Roman" panose="02020603050405020304" pitchFamily="18" charset="0"/>
                <a:ea typeface="Arial" panose="020B0604020202020204" pitchFamily="34" charset="0"/>
                <a:cs typeface="Times New Roman" panose="02020603050405020304" pitchFamily="18" charset="0"/>
              </a:rPr>
              <a:t>. </a:t>
            </a:r>
            <a:r>
              <a:rPr lang="en-US" altLang="fr-FR" b="1" dirty="0" err="1">
                <a:solidFill>
                  <a:srgbClr val="FFFFFF"/>
                </a:solidFill>
                <a:latin typeface="Times New Roman" panose="02020603050405020304" pitchFamily="18" charset="0"/>
                <a:ea typeface="Arial" panose="020B0604020202020204" pitchFamily="34" charset="0"/>
                <a:cs typeface="Times New Roman" panose="02020603050405020304" pitchFamily="18" charset="0"/>
              </a:rPr>
              <a:t>Dr</a:t>
            </a:r>
            <a:r>
              <a:rPr lang="en-US" altLang="fr-FR" b="1" dirty="0">
                <a:solidFill>
                  <a:srgbClr val="FFFFFF"/>
                </a:solidFill>
                <a:latin typeface="Times New Roman" panose="02020603050405020304" pitchFamily="18" charset="0"/>
                <a:ea typeface="Arial" panose="020B0604020202020204" pitchFamily="34" charset="0"/>
                <a:cs typeface="Times New Roman" panose="02020603050405020304" pitchFamily="18" charset="0"/>
              </a:rPr>
              <a:t> Jos</a:t>
            </a:r>
            <a:r>
              <a:rPr lang="en-US" altLang="en-US" b="1" dirty="0">
                <a:solidFill>
                  <a:srgbClr val="FFFFFF"/>
                </a:solidFill>
                <a:latin typeface="Times New Roman" panose="02020603050405020304" pitchFamily="18" charset="0"/>
                <a:ea typeface="Arial" panose="020B0604020202020204" pitchFamily="34" charset="0"/>
                <a:cs typeface="Times New Roman" panose="02020603050405020304" pitchFamily="18" charset="0"/>
              </a:rPr>
              <a:t>é</a:t>
            </a:r>
            <a:r>
              <a:rPr lang="en-US" altLang="fr-FR" b="1" dirty="0">
                <a:solidFill>
                  <a:srgbClr val="FFFFFF"/>
                </a:solidFill>
                <a:latin typeface="Times New Roman" panose="02020603050405020304" pitchFamily="18" charset="0"/>
                <a:ea typeface="Arial" panose="020B0604020202020204" pitchFamily="34" charset="0"/>
                <a:cs typeface="Times New Roman" panose="02020603050405020304" pitchFamily="18" charset="0"/>
              </a:rPr>
              <a:t> Belo </a:t>
            </a:r>
            <a:r>
              <a:rPr lang="en-US" altLang="fr-FR" b="1" dirty="0" err="1">
                <a:solidFill>
                  <a:srgbClr val="FFFFFF"/>
                </a:solidFill>
                <a:latin typeface="Times New Roman" panose="02020603050405020304" pitchFamily="18" charset="0"/>
                <a:ea typeface="Arial" panose="020B0604020202020204" pitchFamily="34" charset="0"/>
                <a:cs typeface="Times New Roman" panose="02020603050405020304" pitchFamily="18" charset="0"/>
              </a:rPr>
              <a:t>Chipenda</a:t>
            </a:r>
            <a:r>
              <a:rPr lang="en-US" altLang="fr-FR" b="1" dirty="0">
                <a:solidFill>
                  <a:srgbClr val="FFFFFF"/>
                </a:solidFill>
                <a:latin typeface="Times New Roman" panose="02020603050405020304" pitchFamily="18" charset="0"/>
                <a:ea typeface="Arial" panose="020B0604020202020204" pitchFamily="34" charset="0"/>
                <a:cs typeface="Times New Roman" panose="02020603050405020304" pitchFamily="18" charset="0"/>
              </a:rPr>
              <a:t> </a:t>
            </a:r>
            <a:endParaRPr lang="fr-FR" b="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pic>
        <p:nvPicPr>
          <p:cNvPr id="4" name="image1.jpg"/>
          <p:cNvPicPr preferRelativeResize="0"/>
          <p:nvPr/>
        </p:nvPicPr>
        <p:blipFill>
          <a:blip r:embed="rId4"/>
          <a:srcRect r="-7952"/>
          <a:stretch>
            <a:fillRect/>
          </a:stretch>
        </p:blipFill>
        <p:spPr>
          <a:xfrm>
            <a:off x="6844665" y="-52705"/>
            <a:ext cx="2051685" cy="2677160"/>
          </a:xfrm>
          <a:prstGeom prst="ellipse">
            <a:avLst/>
          </a:prstGeom>
        </p:spPr>
      </p:pic>
      <p:sp>
        <p:nvSpPr>
          <p:cNvPr id="5" name="Zone de texte 5"/>
          <p:cNvSpPr txBox="1"/>
          <p:nvPr/>
        </p:nvSpPr>
        <p:spPr>
          <a:xfrm>
            <a:off x="6370320" y="3862705"/>
            <a:ext cx="2773680" cy="1216660"/>
          </a:xfrm>
          <a:prstGeom prst="rect">
            <a:avLst/>
          </a:prstGeom>
          <a:solidFill>
            <a:schemeClr val="accent3">
              <a:lumMod val="60000"/>
              <a:lumOff val="40000"/>
            </a:schemeClr>
          </a:solidFill>
        </p:spPr>
        <p:txBody>
          <a:bodyPr wrap="square" rtlCol="0" anchor="t">
            <a:noAutofit/>
          </a:bodyPr>
          <a:lstStyle/>
          <a:p>
            <a:pPr algn="just"/>
            <a:r>
              <a:rPr lang="en-US" altLang="fr-FR" sz="1200" dirty="0">
                <a:solidFill>
                  <a:schemeClr val="tx1"/>
                </a:solidFill>
              </a:rPr>
              <a:t>“Car j'ai l'assurance que ni la mort ni la vie, … ni aucune autre cr</a:t>
            </a:r>
            <a:r>
              <a:rPr lang="en-US" altLang="en-US" sz="1200" dirty="0">
                <a:solidFill>
                  <a:schemeClr val="tx1"/>
                </a:solidFill>
              </a:rPr>
              <a:t>é</a:t>
            </a:r>
            <a:r>
              <a:rPr lang="en-US" altLang="fr-FR" sz="1200" dirty="0">
                <a:solidFill>
                  <a:schemeClr val="tx1"/>
                </a:solidFill>
              </a:rPr>
              <a:t>ature ne pourra nous s</a:t>
            </a:r>
            <a:r>
              <a:rPr lang="en-US" altLang="en-US" sz="1200" dirty="0">
                <a:solidFill>
                  <a:schemeClr val="tx1"/>
                </a:solidFill>
              </a:rPr>
              <a:t>é</a:t>
            </a:r>
            <a:r>
              <a:rPr lang="en-US" altLang="fr-FR" sz="1200" dirty="0">
                <a:solidFill>
                  <a:schemeClr val="tx1"/>
                </a:solidFill>
              </a:rPr>
              <a:t>parer de l'amour de Dieu manifest</a:t>
            </a:r>
            <a:r>
              <a:rPr lang="en-US" altLang="en-US" sz="1200" dirty="0">
                <a:solidFill>
                  <a:schemeClr val="tx1"/>
                </a:solidFill>
              </a:rPr>
              <a:t>é</a:t>
            </a:r>
            <a:r>
              <a:rPr lang="en-US" altLang="fr-FR" sz="1200" dirty="0">
                <a:solidFill>
                  <a:schemeClr val="tx1"/>
                </a:solidFill>
              </a:rPr>
              <a:t> en J</a:t>
            </a:r>
            <a:r>
              <a:rPr lang="en-US" altLang="en-US" sz="1200" dirty="0">
                <a:solidFill>
                  <a:schemeClr val="tx1"/>
                </a:solidFill>
              </a:rPr>
              <a:t>é</a:t>
            </a:r>
            <a:r>
              <a:rPr lang="en-US" altLang="fr-FR" sz="1200" dirty="0">
                <a:solidFill>
                  <a:schemeClr val="tx1"/>
                </a:solidFill>
              </a:rPr>
              <a:t>sus Christ notre Seigneur” </a:t>
            </a:r>
          </a:p>
          <a:p>
            <a:pPr algn="just"/>
            <a:r>
              <a:rPr lang="en-US" altLang="fr-FR" sz="1200" b="1" i="1" dirty="0">
                <a:solidFill>
                  <a:schemeClr val="tx1"/>
                </a:solidFill>
              </a:rPr>
              <a:t>Romains 8:38-39</a:t>
            </a:r>
          </a:p>
        </p:txBody>
      </p:sp>
      <p:sp>
        <p:nvSpPr>
          <p:cNvPr id="6" name="Zone de texte 6"/>
          <p:cNvSpPr txBox="1"/>
          <p:nvPr/>
        </p:nvSpPr>
        <p:spPr>
          <a:xfrm>
            <a:off x="6088380" y="2571750"/>
            <a:ext cx="3157220" cy="783590"/>
          </a:xfrm>
          <a:prstGeom prst="rect">
            <a:avLst/>
          </a:prstGeom>
          <a:noFill/>
        </p:spPr>
        <p:txBody>
          <a:bodyPr wrap="square" rtlCol="0" anchor="t">
            <a:spAutoFit/>
          </a:bodyPr>
          <a:lstStyle/>
          <a:p>
            <a:pPr algn="ctr">
              <a:lnSpc>
                <a:spcPct val="150000"/>
              </a:lnSpc>
            </a:pPr>
            <a:r>
              <a:rPr lang="en-US" altLang="fr-FR" sz="1000" b="1" dirty="0">
                <a:sym typeface="+mn-ea"/>
              </a:rPr>
              <a:t>Pasteur Daniel RAJAKOBA</a:t>
            </a:r>
            <a:endParaRPr lang="en-US" altLang="fr-FR" sz="1000" b="1" dirty="0">
              <a:solidFill>
                <a:schemeClr val="tx1"/>
              </a:solidFill>
            </a:endParaRPr>
          </a:p>
          <a:p>
            <a:pPr algn="ctr">
              <a:lnSpc>
                <a:spcPct val="150000"/>
              </a:lnSpc>
            </a:pPr>
            <a:r>
              <a:rPr lang="en-US" altLang="fr-FR" sz="1000" dirty="0">
                <a:sym typeface="+mn-ea"/>
              </a:rPr>
              <a:t>N</a:t>
            </a:r>
            <a:r>
              <a:rPr lang="en-US" altLang="en-US" sz="1000" dirty="0">
                <a:sym typeface="+mn-ea"/>
              </a:rPr>
              <a:t>é</a:t>
            </a:r>
            <a:r>
              <a:rPr lang="en-US" altLang="fr-FR" sz="1000" dirty="0">
                <a:sym typeface="+mn-ea"/>
              </a:rPr>
              <a:t> le 21 octobre 1940 à Antsakoabe, R</a:t>
            </a:r>
            <a:r>
              <a:rPr lang="en-US" altLang="en-US" sz="1000" dirty="0">
                <a:sym typeface="+mn-ea"/>
              </a:rPr>
              <a:t>é</a:t>
            </a:r>
            <a:r>
              <a:rPr lang="en-US" altLang="fr-FR" sz="1000" dirty="0">
                <a:sym typeface="+mn-ea"/>
              </a:rPr>
              <a:t>gion Sofia</a:t>
            </a:r>
            <a:endParaRPr lang="en-US" altLang="fr-FR" sz="1000" dirty="0">
              <a:solidFill>
                <a:schemeClr val="tx1"/>
              </a:solidFill>
            </a:endParaRPr>
          </a:p>
          <a:p>
            <a:pPr algn="ctr">
              <a:lnSpc>
                <a:spcPct val="150000"/>
              </a:lnSpc>
            </a:pPr>
            <a:r>
              <a:rPr lang="en-US" altLang="fr-FR" sz="1000" dirty="0">
                <a:sym typeface="+mn-ea"/>
              </a:rPr>
              <a:t>d</a:t>
            </a:r>
            <a:r>
              <a:rPr lang="en-US" altLang="en-US" sz="1000" dirty="0">
                <a:sym typeface="+mn-ea"/>
              </a:rPr>
              <a:t>é</a:t>
            </a:r>
            <a:r>
              <a:rPr lang="en-US" altLang="fr-FR" sz="1000" dirty="0">
                <a:sym typeface="+mn-ea"/>
              </a:rPr>
              <a:t>c</a:t>
            </a:r>
            <a:r>
              <a:rPr lang="en-US" altLang="en-US" sz="1000" dirty="0">
                <a:sym typeface="+mn-ea"/>
              </a:rPr>
              <a:t>é</a:t>
            </a:r>
            <a:r>
              <a:rPr lang="en-US" altLang="fr-FR" sz="1000" dirty="0">
                <a:sym typeface="+mn-ea"/>
              </a:rPr>
              <a:t>d</a:t>
            </a:r>
            <a:r>
              <a:rPr lang="en-US" altLang="en-US" sz="1000" dirty="0">
                <a:sym typeface="+mn-ea"/>
              </a:rPr>
              <a:t>é</a:t>
            </a:r>
            <a:r>
              <a:rPr lang="en-US" altLang="fr-FR" sz="1000" dirty="0">
                <a:sym typeface="+mn-ea"/>
              </a:rPr>
              <a:t> le 30 juin 2024 à Antananarivo</a:t>
            </a:r>
            <a:endParaRPr lang="en-US" altLang="fr-FR" sz="1000" dirty="0">
              <a:solidFill>
                <a:schemeClr val="bg1"/>
              </a:solidFill>
              <a:sym typeface="+mn-ea"/>
            </a:endParaRPr>
          </a:p>
        </p:txBody>
      </p:sp>
      <p:sp>
        <p:nvSpPr>
          <p:cNvPr id="7" name="Zone de texte 7"/>
          <p:cNvSpPr txBox="1"/>
          <p:nvPr/>
        </p:nvSpPr>
        <p:spPr>
          <a:xfrm>
            <a:off x="37030" y="31423"/>
            <a:ext cx="6200140" cy="5080000"/>
          </a:xfrm>
          <a:prstGeom prst="rect">
            <a:avLst/>
          </a:prstGeom>
          <a:solidFill>
            <a:schemeClr val="accent3">
              <a:lumMod val="75000"/>
            </a:schemeClr>
          </a:solidFill>
        </p:spPr>
        <p:txBody>
          <a:bodyPr wrap="square">
            <a:noAutofit/>
          </a:bodyPr>
          <a:lstStyle/>
          <a:p>
            <a:pPr marL="0" indent="457200" algn="just" defTabSz="266700">
              <a:lnSpc>
                <a:spcPct val="114000"/>
              </a:lnSpc>
              <a:spcBef>
                <a:spcPct val="0"/>
              </a:spcBef>
              <a:spcAft>
                <a:spcPct val="0"/>
              </a:spcAft>
            </a:pP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Homme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d'État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et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homme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d'Église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penseur</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social et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éducateur</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le Pasteur Daniel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Rajakoba</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était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connu</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pour son engagement. </a:t>
            </a:r>
          </a:p>
          <a:p>
            <a:pPr marL="0" indent="0" algn="just" defTabSz="266700">
              <a:lnSpc>
                <a:spcPct val="114000"/>
              </a:lnSpc>
              <a:spcBef>
                <a:spcPct val="0"/>
              </a:spcBef>
              <a:spcAft>
                <a:spcPct val="0"/>
              </a:spcAft>
            </a:pP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fr-CA" altLang="en-US"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Nommé</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ministre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la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Fonction</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publique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du travail et des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lois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sociales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à 32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ans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il</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entrepris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une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réforme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décoloniale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avec la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refonte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du code du travail. Il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fut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le premier à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prêcher</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l’Evangile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sur</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les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ondes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la radio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nationale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tous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les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dimanches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à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une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époque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d’antichristianisme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ambiant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Enseignant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profession, Daniel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Rajakoba</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assumé</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diverses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responsabilités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dans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l’Eglise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notamment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la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présidence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la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Ligue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pour la lecture de la Bible, le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secrétariat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général</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la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Fédération</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des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mouvements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Réveil</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la direction du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département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la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traduction</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au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sein</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la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Société</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biblique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p>
          <a:p>
            <a:pPr marL="0" indent="0" algn="just" defTabSz="266700">
              <a:lnSpc>
                <a:spcPct val="114000"/>
              </a:lnSpc>
              <a:spcBef>
                <a:spcPct val="0"/>
              </a:spcBef>
              <a:spcAft>
                <a:spcPct val="0"/>
              </a:spcAft>
            </a:pP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fr-CA" altLang="en-US"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A cause des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hostilités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consécutives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à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ses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prises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position,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il</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dû</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partir</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en France en 1987. Il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mit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à profit son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séjour</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pour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entreprendre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des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études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théologiques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tout en continuant son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ministère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prédication</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et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d’enseignement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Son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ministère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dépassait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le cadre des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Églises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protestantes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marquant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profondément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des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générations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chrétiens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à Madagascar, en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Afrique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en Europe et au Québec. En 1999,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il</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fut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consacré</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pasteur</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l’Eglise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FJKM. </a:t>
            </a:r>
          </a:p>
          <a:p>
            <a:pPr marL="0" indent="0" algn="just" defTabSz="266700">
              <a:lnSpc>
                <a:spcPct val="114000"/>
              </a:lnSpc>
              <a:spcBef>
                <a:spcPct val="0"/>
              </a:spcBef>
              <a:spcAft>
                <a:spcPct val="0"/>
              </a:spcAft>
            </a:pP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fr-CA" altLang="en-US"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Après son retour à Madagascar en 2000, son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témoignage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chrétien</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s’inscrivit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dans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la vie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politique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du pays. Le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parti</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politique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Fihavanantsika</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que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l’on</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peut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traduire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par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unité</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fraternité</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qu’il</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créé</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prône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la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réconciliation</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et la justice.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Ainsi</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Daniel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Rajakoba</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s’est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présenté</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à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deux</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reprises aux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élections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présidentielles</a:t>
            </a:r>
            <a:endPar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endParaRPr>
          </a:p>
          <a:p>
            <a:pPr marL="0" indent="0" algn="just" defTabSz="266700">
              <a:lnSpc>
                <a:spcPct val="114000"/>
              </a:lnSpc>
              <a:spcBef>
                <a:spcPct val="0"/>
              </a:spcBef>
              <a:spcAft>
                <a:spcPct val="0"/>
              </a:spcAft>
            </a:pP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fr-CA" altLang="en-US"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Le Pasteur Daniel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Rajakoba</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 passé les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dernières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années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sa</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vie au village Toby Kristy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Voahombo</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Centre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d’accueil</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et de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réveil</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qui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donne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assistance aux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malades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aux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chrétiens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rejetés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par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leurs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familles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Dans</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ce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village,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il</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mit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en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pratique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sa</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vision de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développement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et de vivre ensemble,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qu’il</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avait</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voulue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pour </a:t>
            </a:r>
            <a:r>
              <a:rPr lang="en-US" altLang="zh-CN" sz="1250" dirty="0" err="1">
                <a:solidFill>
                  <a:srgbClr val="FFFFFF"/>
                </a:solidFill>
                <a:latin typeface="Times New Roman" panose="02020603050405020304" pitchFamily="18" charset="0"/>
                <a:ea typeface="Arial" panose="020B0604020202020204"/>
                <a:cs typeface="Times New Roman" panose="02020603050405020304" pitchFamily="18" charset="0"/>
              </a:rPr>
              <a:t>l'ensemble</a:t>
            </a:r>
            <a:r>
              <a:rPr lang="en-US" altLang="zh-CN" sz="1250" dirty="0">
                <a:solidFill>
                  <a:srgbClr val="FFFFFF"/>
                </a:solidFill>
                <a:latin typeface="Times New Roman" panose="02020603050405020304" pitchFamily="18" charset="0"/>
                <a:ea typeface="Arial" panose="020B0604020202020204"/>
                <a:cs typeface="Times New Roman" panose="02020603050405020304" pitchFamily="18" charset="0"/>
              </a:rPr>
              <a:t> de Madagascar.</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56" y="-9525"/>
            <a:ext cx="3967039" cy="3750619"/>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E7142A8-393B-47A8-A092-871662362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266" y="-9525"/>
            <a:ext cx="3967039" cy="3757287"/>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14E168-70E6-4C9F-BB61-FCF0AF368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9525"/>
            <a:ext cx="3929586" cy="3677001"/>
          </a:xfrm>
          <a:custGeom>
            <a:avLst/>
            <a:gdLst>
              <a:gd name="connsiteX0" fmla="*/ 1223006 w 5239448"/>
              <a:gd name="connsiteY0" fmla="*/ 0 h 4902669"/>
              <a:gd name="connsiteX1" fmla="*/ 3966508 w 5239448"/>
              <a:gd name="connsiteY1" fmla="*/ 0 h 4902669"/>
              <a:gd name="connsiteX2" fmla="*/ 4073429 w 5239448"/>
              <a:gd name="connsiteY2" fmla="*/ 64957 h 4902669"/>
              <a:gd name="connsiteX3" fmla="*/ 5239448 w 5239448"/>
              <a:gd name="connsiteY3" fmla="*/ 2257977 h 4902669"/>
              <a:gd name="connsiteX4" fmla="*/ 2594756 w 5239448"/>
              <a:gd name="connsiteY4" fmla="*/ 4902669 h 4902669"/>
              <a:gd name="connsiteX5" fmla="*/ 3795 w 5239448"/>
              <a:gd name="connsiteY5" fmla="*/ 2790975 h 4902669"/>
              <a:gd name="connsiteX6" fmla="*/ 0 w 5239448"/>
              <a:gd name="connsiteY6" fmla="*/ 2766110 h 4902669"/>
              <a:gd name="connsiteX7" fmla="*/ 0 w 5239448"/>
              <a:gd name="connsiteY7" fmla="*/ 1745670 h 4902669"/>
              <a:gd name="connsiteX8" fmla="*/ 33326 w 5239448"/>
              <a:gd name="connsiteY8" fmla="*/ 1597027 h 4902669"/>
              <a:gd name="connsiteX9" fmla="*/ 1116084 w 5239448"/>
              <a:gd name="connsiteY9" fmla="*/ 64957 h 490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9448" h="4902669">
                <a:moveTo>
                  <a:pt x="1223006" y="0"/>
                </a:moveTo>
                <a:lnTo>
                  <a:pt x="3966508" y="0"/>
                </a:lnTo>
                <a:lnTo>
                  <a:pt x="4073429" y="64957"/>
                </a:lnTo>
                <a:cubicBezTo>
                  <a:pt x="4776921" y="540227"/>
                  <a:pt x="5239448" y="1345088"/>
                  <a:pt x="5239448" y="2257977"/>
                </a:cubicBezTo>
                <a:cubicBezTo>
                  <a:pt x="5239448" y="3718600"/>
                  <a:pt x="4055379" y="4902669"/>
                  <a:pt x="2594756" y="4902669"/>
                </a:cubicBezTo>
                <a:cubicBezTo>
                  <a:pt x="1316711" y="4902669"/>
                  <a:pt x="250402" y="3996116"/>
                  <a:pt x="3795" y="2790975"/>
                </a:cubicBezTo>
                <a:lnTo>
                  <a:pt x="0" y="2766110"/>
                </a:lnTo>
                <a:lnTo>
                  <a:pt x="0" y="1745670"/>
                </a:lnTo>
                <a:lnTo>
                  <a:pt x="33326" y="1597027"/>
                </a:lnTo>
                <a:cubicBezTo>
                  <a:pt x="196388" y="963257"/>
                  <a:pt x="588464" y="421409"/>
                  <a:pt x="1116084" y="64957"/>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2A5285EF-62B1-FF56-AA99-1921634401EA}"/>
              </a:ext>
            </a:extLst>
          </p:cNvPr>
          <p:cNvSpPr>
            <a:spLocks noGrp="1"/>
          </p:cNvSpPr>
          <p:nvPr>
            <p:ph type="title"/>
          </p:nvPr>
        </p:nvSpPr>
        <p:spPr>
          <a:xfrm>
            <a:off x="345264" y="347802"/>
            <a:ext cx="3245124" cy="2102469"/>
          </a:xfrm>
        </p:spPr>
        <p:txBody>
          <a:bodyPr vert="horz" lIns="91440" tIns="45720" rIns="91440" bIns="45720" rtlCol="0" anchor="b">
            <a:normAutofit/>
          </a:bodyPr>
          <a:lstStyle/>
          <a:p>
            <a:pPr algn="ctr" defTabSz="914400"/>
            <a:r>
              <a:rPr lang="en-US" sz="3600" kern="1200" dirty="0">
                <a:solidFill>
                  <a:schemeClr val="bg1"/>
                </a:solidFill>
                <a:latin typeface="+mj-lt"/>
                <a:ea typeface="+mj-ea"/>
                <a:cs typeface="+mj-cs"/>
              </a:rPr>
              <a:t>Sybil Christen</a:t>
            </a:r>
            <a:br>
              <a:rPr lang="en-US" sz="3600" kern="1200" dirty="0">
                <a:solidFill>
                  <a:schemeClr val="bg1"/>
                </a:solidFill>
                <a:latin typeface="+mj-lt"/>
                <a:ea typeface="+mj-ea"/>
                <a:cs typeface="+mj-cs"/>
              </a:rPr>
            </a:br>
            <a:r>
              <a:rPr lang="en-US" sz="2000" kern="1200" dirty="0">
                <a:solidFill>
                  <a:schemeClr val="bg1"/>
                </a:solidFill>
                <a:latin typeface="+mj-lt"/>
                <a:ea typeface="+mj-ea"/>
                <a:cs typeface="+mj-cs"/>
              </a:rPr>
              <a:t>Mai 1971-Novembre 2024</a:t>
            </a:r>
          </a:p>
        </p:txBody>
      </p:sp>
      <p:sp>
        <p:nvSpPr>
          <p:cNvPr id="31"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37449" y="1162916"/>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4" name="Image 3">
            <a:extLst>
              <a:ext uri="{FF2B5EF4-FFF2-40B4-BE49-F238E27FC236}">
                <a16:creationId xmlns:a16="http://schemas.microsoft.com/office/drawing/2014/main" id="{CBB9DADA-0361-87A9-232B-F77E24EF151D}"/>
              </a:ext>
            </a:extLst>
          </p:cNvPr>
          <p:cNvPicPr>
            <a:picLocks noChangeAspect="1"/>
          </p:cNvPicPr>
          <p:nvPr/>
        </p:nvPicPr>
        <p:blipFill>
          <a:blip r:embed="rId2">
            <a:extLst>
              <a:ext uri="{28A0092B-C50C-407E-A947-70E740481C1C}">
                <a14:useLocalDpi xmlns:a14="http://schemas.microsoft.com/office/drawing/2010/main" val="0"/>
              </a:ext>
            </a:extLst>
          </a:blip>
          <a:srcRect t="11999" r="7" b="7"/>
          <a:stretch/>
        </p:blipFill>
        <p:spPr bwMode="auto">
          <a:xfrm>
            <a:off x="4249731" y="127683"/>
            <a:ext cx="2164287" cy="2164287"/>
          </a:xfrm>
          <a:custGeom>
            <a:avLst/>
            <a:gdLst/>
            <a:ahLst/>
            <a:cxnLst/>
            <a:rect l="l" t="t" r="r" b="b"/>
            <a:pathLst>
              <a:path w="2885716" h="2885716">
                <a:moveTo>
                  <a:pt x="1442858" y="0"/>
                </a:moveTo>
                <a:cubicBezTo>
                  <a:pt x="2239726" y="0"/>
                  <a:pt x="2885716" y="645990"/>
                  <a:pt x="2885716" y="1442858"/>
                </a:cubicBezTo>
                <a:cubicBezTo>
                  <a:pt x="2885716" y="2239726"/>
                  <a:pt x="2239726" y="2885716"/>
                  <a:pt x="1442858" y="2885716"/>
                </a:cubicBezTo>
                <a:cubicBezTo>
                  <a:pt x="645990" y="2885716"/>
                  <a:pt x="0" y="2239726"/>
                  <a:pt x="0" y="1442858"/>
                </a:cubicBezTo>
                <a:cubicBezTo>
                  <a:pt x="0" y="645990"/>
                  <a:pt x="645990" y="0"/>
                  <a:pt x="1442858" y="0"/>
                </a:cubicBezTo>
                <a:close/>
              </a:path>
            </a:pathLst>
          </a:custGeom>
          <a:noFill/>
        </p:spPr>
      </p:pic>
      <p:pic>
        <p:nvPicPr>
          <p:cNvPr id="5" name="Image 4">
            <a:extLst>
              <a:ext uri="{FF2B5EF4-FFF2-40B4-BE49-F238E27FC236}">
                <a16:creationId xmlns:a16="http://schemas.microsoft.com/office/drawing/2014/main" id="{D5F7B814-0492-951D-146D-98470920FB6D}"/>
              </a:ext>
            </a:extLst>
          </p:cNvPr>
          <p:cNvPicPr>
            <a:picLocks noChangeAspect="1"/>
          </p:cNvPicPr>
          <p:nvPr/>
        </p:nvPicPr>
        <p:blipFill>
          <a:blip r:embed="rId3">
            <a:extLst>
              <a:ext uri="{28A0092B-C50C-407E-A947-70E740481C1C}">
                <a14:useLocalDpi xmlns:a14="http://schemas.microsoft.com/office/drawing/2010/main" val="0"/>
              </a:ext>
            </a:extLst>
          </a:blip>
          <a:srcRect r="15645" b="1"/>
          <a:stretch/>
        </p:blipFill>
        <p:spPr bwMode="auto">
          <a:xfrm>
            <a:off x="6633253" y="10"/>
            <a:ext cx="2510747" cy="2239725"/>
          </a:xfrm>
          <a:custGeom>
            <a:avLst/>
            <a:gdLst/>
            <a:ahLst/>
            <a:cxnLst/>
            <a:rect l="l" t="t" r="r" b="b"/>
            <a:pathLst>
              <a:path w="3347663" h="2986314">
                <a:moveTo>
                  <a:pt x="458203" y="0"/>
                </a:moveTo>
                <a:lnTo>
                  <a:pt x="3126555" y="0"/>
                </a:lnTo>
                <a:lnTo>
                  <a:pt x="3175466" y="53815"/>
                </a:lnTo>
                <a:cubicBezTo>
                  <a:pt x="3239389" y="131273"/>
                  <a:pt x="3296932" y="214191"/>
                  <a:pt x="3347288" y="301766"/>
                </a:cubicBezTo>
                <a:lnTo>
                  <a:pt x="3347663" y="302487"/>
                </a:lnTo>
                <a:lnTo>
                  <a:pt x="3347663" y="2082469"/>
                </a:lnTo>
                <a:lnTo>
                  <a:pt x="3278648" y="2196072"/>
                </a:lnTo>
                <a:cubicBezTo>
                  <a:pt x="2956544" y="2672847"/>
                  <a:pt x="2411068" y="2986314"/>
                  <a:pt x="1792379" y="2986314"/>
                </a:cubicBezTo>
                <a:cubicBezTo>
                  <a:pt x="802475" y="2986314"/>
                  <a:pt x="0" y="2183839"/>
                  <a:pt x="0" y="1193935"/>
                </a:cubicBezTo>
                <a:cubicBezTo>
                  <a:pt x="0" y="760853"/>
                  <a:pt x="153599" y="363644"/>
                  <a:pt x="409292" y="53815"/>
                </a:cubicBezTo>
                <a:close/>
              </a:path>
            </a:pathLst>
          </a:custGeom>
          <a:noFill/>
        </p:spPr>
      </p:pic>
      <p:pic>
        <p:nvPicPr>
          <p:cNvPr id="3" name="Image 2">
            <a:extLst>
              <a:ext uri="{FF2B5EF4-FFF2-40B4-BE49-F238E27FC236}">
                <a16:creationId xmlns:a16="http://schemas.microsoft.com/office/drawing/2014/main" id="{D8B9692B-3A28-BD2D-96E0-3C33665549E4}"/>
              </a:ext>
            </a:extLst>
          </p:cNvPr>
          <p:cNvPicPr>
            <a:picLocks noChangeAspect="1"/>
          </p:cNvPicPr>
          <p:nvPr/>
        </p:nvPicPr>
        <p:blipFill>
          <a:blip r:embed="rId4" cstate="print">
            <a:extLst>
              <a:ext uri="{28A0092B-C50C-407E-A947-70E740481C1C}">
                <a14:useLocalDpi xmlns:a14="http://schemas.microsoft.com/office/drawing/2010/main" val="0"/>
              </a:ext>
            </a:extLst>
          </a:blip>
          <a:srcRect r="3943" b="1"/>
          <a:stretch/>
        </p:blipFill>
        <p:spPr bwMode="auto">
          <a:xfrm>
            <a:off x="4455168" y="2342129"/>
            <a:ext cx="3587926" cy="2801371"/>
          </a:xfrm>
          <a:custGeom>
            <a:avLst/>
            <a:gdLst/>
            <a:ahLst/>
            <a:cxnLst/>
            <a:rect l="l" t="t" r="r" b="b"/>
            <a:pathLst>
              <a:path w="4783902" h="3735161">
                <a:moveTo>
                  <a:pt x="2391951" y="0"/>
                </a:moveTo>
                <a:cubicBezTo>
                  <a:pt x="3712988" y="0"/>
                  <a:pt x="4783902" y="1070915"/>
                  <a:pt x="4783902" y="2391951"/>
                </a:cubicBezTo>
                <a:cubicBezTo>
                  <a:pt x="4783902" y="2846058"/>
                  <a:pt x="4657359" y="3270609"/>
                  <a:pt x="4437611" y="3632264"/>
                </a:cubicBezTo>
                <a:lnTo>
                  <a:pt x="4370329" y="3735161"/>
                </a:lnTo>
                <a:lnTo>
                  <a:pt x="413573" y="3735161"/>
                </a:lnTo>
                <a:lnTo>
                  <a:pt x="346291" y="3632264"/>
                </a:lnTo>
                <a:cubicBezTo>
                  <a:pt x="126544" y="3270609"/>
                  <a:pt x="0" y="2846058"/>
                  <a:pt x="0" y="2391951"/>
                </a:cubicBezTo>
                <a:cubicBezTo>
                  <a:pt x="0" y="1070915"/>
                  <a:pt x="1070915" y="0"/>
                  <a:pt x="2391951" y="0"/>
                </a:cubicBezTo>
                <a:close/>
              </a:path>
            </a:pathLst>
          </a:custGeom>
          <a:noFill/>
        </p:spPr>
      </p:pic>
      <p:grpSp>
        <p:nvGrpSpPr>
          <p:cNvPr id="3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88376" y="2395616"/>
            <a:ext cx="790849" cy="352267"/>
            <a:chOff x="9841624" y="4115729"/>
            <a:chExt cx="602169" cy="268223"/>
          </a:xfrm>
          <a:solidFill>
            <a:schemeClr val="tx1"/>
          </a:solidFill>
        </p:grpSpPr>
        <p:sp>
          <p:nvSpPr>
            <p:cNvPr id="34" name="Freeform: Shape 3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40" name="Graphic 185">
            <a:extLst>
              <a:ext uri="{FF2B5EF4-FFF2-40B4-BE49-F238E27FC236}">
                <a16:creationId xmlns:a16="http://schemas.microsoft.com/office/drawing/2014/main" id="{9D69F773-8C5C-486C-B033-51C7BB3B36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88376" y="2395616"/>
            <a:ext cx="790849" cy="352267"/>
            <a:chOff x="9841624" y="4115729"/>
            <a:chExt cx="602169" cy="268223"/>
          </a:xfrm>
          <a:solidFill>
            <a:schemeClr val="tx1">
              <a:alpha val="20000"/>
            </a:schemeClr>
          </a:solidFill>
        </p:grpSpPr>
        <p:sp>
          <p:nvSpPr>
            <p:cNvPr id="41" name="Freeform: Shape 40">
              <a:extLst>
                <a:ext uri="{FF2B5EF4-FFF2-40B4-BE49-F238E27FC236}">
                  <a16:creationId xmlns:a16="http://schemas.microsoft.com/office/drawing/2014/main" id="{B1948534-1A91-4F84-8612-1C2B4C52F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FAA3112-9317-4953-B51A-BAD23D7DF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E7BE1D1-6120-4115-B796-7DE6B90C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7B0F1BC-B7BD-4C24-84F9-190E76D9E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59CF39A-C85C-4CDA-82E5-A8835E7CA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47" name="Graphic 185">
            <a:extLst>
              <a:ext uri="{FF2B5EF4-FFF2-40B4-BE49-F238E27FC236}">
                <a16:creationId xmlns:a16="http://schemas.microsoft.com/office/drawing/2014/main" id="{EEC0EF42-FB7F-40F4-9F83-19A3651C74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88376" y="2395616"/>
            <a:ext cx="790849" cy="352267"/>
            <a:chOff x="9841624" y="4115729"/>
            <a:chExt cx="602169" cy="268223"/>
          </a:xfrm>
          <a:solidFill>
            <a:schemeClr val="bg1"/>
          </a:solidFill>
        </p:grpSpPr>
        <p:sp>
          <p:nvSpPr>
            <p:cNvPr id="48" name="Freeform: Shape 47">
              <a:extLst>
                <a:ext uri="{FF2B5EF4-FFF2-40B4-BE49-F238E27FC236}">
                  <a16:creationId xmlns:a16="http://schemas.microsoft.com/office/drawing/2014/main" id="{ECC34073-7A02-43A0-B4FB-819AC6430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24CA304-6681-4FF9-A857-D79562307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4F6FEDF2-6576-4B8E-81AF-84B914A1F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BE5E56F-A9D6-490C-AD4D-5F1B521A56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7E4C189-B44E-4E1C-B1AF-25081DA3D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54" name="Oval 53">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4284" y="4258515"/>
            <a:ext cx="239956" cy="239956"/>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a:extLst>
              <a:ext uri="{FF2B5EF4-FFF2-40B4-BE49-F238E27FC236}">
                <a16:creationId xmlns:a16="http://schemas.microsoft.com/office/drawing/2014/main" id="{BF7B0E8E-1D1E-4BA4-A360-D8A1FF31E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4284" y="4258515"/>
            <a:ext cx="239956" cy="239956"/>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42687639"/>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3B8C0-0A84-2F89-6564-7E1571C66B3D}"/>
              </a:ext>
            </a:extLst>
          </p:cNvPr>
          <p:cNvSpPr>
            <a:spLocks noGrp="1"/>
          </p:cNvSpPr>
          <p:nvPr>
            <p:ph type="title"/>
          </p:nvPr>
        </p:nvSpPr>
        <p:spPr/>
        <p:txBody>
          <a:bodyPr/>
          <a:lstStyle/>
          <a:p>
            <a:r>
              <a:rPr lang="fr-CA" dirty="0"/>
              <a:t>Sybil Christen (</a:t>
            </a:r>
            <a:r>
              <a:rPr lang="fr-CA" sz="2400" dirty="0"/>
              <a:t>Mai 1971 - 2024)</a:t>
            </a:r>
          </a:p>
        </p:txBody>
      </p:sp>
      <p:sp>
        <p:nvSpPr>
          <p:cNvPr id="4" name="ZoneTexte 3">
            <a:extLst>
              <a:ext uri="{FF2B5EF4-FFF2-40B4-BE49-F238E27FC236}">
                <a16:creationId xmlns:a16="http://schemas.microsoft.com/office/drawing/2014/main" id="{8F01F974-81BB-FA25-1446-58B895CF5705}"/>
              </a:ext>
            </a:extLst>
          </p:cNvPr>
          <p:cNvSpPr txBox="1"/>
          <p:nvPr/>
        </p:nvSpPr>
        <p:spPr>
          <a:xfrm>
            <a:off x="628650" y="1752600"/>
            <a:ext cx="7886701" cy="2862322"/>
          </a:xfrm>
          <a:prstGeom prst="rect">
            <a:avLst/>
          </a:prstGeom>
          <a:noFill/>
        </p:spPr>
        <p:txBody>
          <a:bodyPr wrap="square">
            <a:spAutoFit/>
          </a:bodyPr>
          <a:lstStyle/>
          <a:p>
            <a:pPr algn="l" fontAlgn="base">
              <a:buNone/>
            </a:pPr>
            <a:r>
              <a:rPr lang="fr-CA" sz="1800" b="0" i="0" dirty="0">
                <a:solidFill>
                  <a:srgbClr val="242424"/>
                </a:solidFill>
                <a:effectLst/>
                <a:latin typeface="Tahoma" panose="020B0604030504040204" pitchFamily="34" charset="0"/>
              </a:rPr>
              <a:t>Biologiste et informaticienne de formation, Sybil se passionnait pour l'ornithologie et chassait inlassablement hiboux et chouettes derrière sa caméra dans les parcs de Montréal. Cycliste urbaine par choix, elle avait à cœur l’environnement et les causes sociales.</a:t>
            </a:r>
            <a:endParaRPr lang="fr-CA" sz="1800" b="0" i="0" dirty="0">
              <a:solidFill>
                <a:srgbClr val="242424"/>
              </a:solidFill>
              <a:effectLst/>
              <a:latin typeface="Calibri" panose="020F0502020204030204" pitchFamily="34" charset="0"/>
            </a:endParaRPr>
          </a:p>
          <a:p>
            <a:pPr algn="l" fontAlgn="base"/>
            <a:r>
              <a:rPr lang="fr-CA" sz="1800" b="0" i="0" dirty="0">
                <a:solidFill>
                  <a:srgbClr val="242424"/>
                </a:solidFill>
                <a:effectLst/>
                <a:latin typeface="Tahoma" panose="020B0604030504040204" pitchFamily="34" charset="0"/>
              </a:rPr>
              <a:t>Elle incarnait un mélange unique : scientifique d’esprit et artiste de cœur, indépendante, calme, intelligente, gentille, attentionnée, fiable mais peu ponctuelle, talentueuse mais humble et amoureuse de la nature. Elle aimait explorer le monde, était descendue à la Terre de feu et avait fait le tour du globe en solitaire. </a:t>
            </a:r>
          </a:p>
          <a:p>
            <a:pPr algn="l" fontAlgn="base"/>
            <a:r>
              <a:rPr lang="fr-CA" sz="1800" dirty="0">
                <a:solidFill>
                  <a:srgbClr val="242424"/>
                </a:solidFill>
                <a:latin typeface="Tahoma" panose="020B0604030504040204" pitchFamily="34" charset="0"/>
              </a:rPr>
              <a:t>                                    Avec amour Claire Borel</a:t>
            </a:r>
            <a:endParaRPr lang="fr-CA" sz="1800" b="0" i="0" dirty="0">
              <a:solidFill>
                <a:srgbClr val="242424"/>
              </a:solidFill>
              <a:effectLst/>
              <a:latin typeface="Calibri" panose="020F0502020204030204" pitchFamily="34" charset="0"/>
            </a:endParaRPr>
          </a:p>
        </p:txBody>
      </p:sp>
    </p:spTree>
    <p:extLst>
      <p:ext uri="{BB962C8B-B14F-4D97-AF65-F5344CB8AC3E}">
        <p14:creationId xmlns:p14="http://schemas.microsoft.com/office/powerpoint/2010/main" val="3959743379"/>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Image 1" descr="https://www.stpierrepinguet.org/wp/wp-content/uploads/2024/02/Catherine-photo-lArche.jpg">
            <a:extLst>
              <a:ext uri="{FF2B5EF4-FFF2-40B4-BE49-F238E27FC236}">
                <a16:creationId xmlns:a16="http://schemas.microsoft.com/office/drawing/2014/main" id="{83C8BB37-97A4-FF79-55B4-3BB331BD9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86" t="7763" b="1328"/>
          <a:stretch/>
        </p:blipFill>
        <p:spPr bwMode="auto">
          <a:xfrm>
            <a:off x="20" y="10"/>
            <a:ext cx="6501364" cy="5143490"/>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3739" y="0"/>
            <a:ext cx="6360260"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FFFB67C-1CE2-0EFD-3F5D-B0F9E92542E6}"/>
              </a:ext>
            </a:extLst>
          </p:cNvPr>
          <p:cNvSpPr>
            <a:spLocks noGrp="1"/>
          </p:cNvSpPr>
          <p:nvPr>
            <p:ph type="title"/>
          </p:nvPr>
        </p:nvSpPr>
        <p:spPr>
          <a:xfrm>
            <a:off x="5886450" y="841772"/>
            <a:ext cx="3017520" cy="2403100"/>
          </a:xfrm>
        </p:spPr>
        <p:txBody>
          <a:bodyPr vert="horz" lIns="91440" tIns="45720" rIns="91440" bIns="45720" rtlCol="0" anchor="b">
            <a:normAutofit/>
          </a:bodyPr>
          <a:lstStyle/>
          <a:p>
            <a:pPr defTabSz="914400"/>
            <a:r>
              <a:rPr lang="en-US" sz="2300" dirty="0">
                <a:ea typeface="+mj-ea"/>
              </a:rPr>
              <a:t>CATHERINE FORTIN</a:t>
            </a:r>
            <a:br>
              <a:rPr lang="en-US" sz="2300" dirty="0">
                <a:ea typeface="+mj-ea"/>
              </a:rPr>
            </a:br>
            <a:r>
              <a:rPr lang="en-US" sz="2300" dirty="0">
                <a:ea typeface="+mj-ea"/>
              </a:rPr>
              <a:t>21Septembre – 27Janvier 2024</a:t>
            </a:r>
            <a:br>
              <a:rPr lang="en-US" sz="2300" dirty="0">
                <a:ea typeface="+mj-ea"/>
              </a:rPr>
            </a:br>
            <a:br>
              <a:rPr lang="en-US" sz="2300" dirty="0">
                <a:ea typeface="+mj-ea"/>
              </a:rPr>
            </a:br>
            <a:r>
              <a:rPr lang="en-US" sz="2300" b="1" dirty="0">
                <a:ea typeface="+mj-ea"/>
              </a:rPr>
              <a:t>«</a:t>
            </a:r>
            <a:r>
              <a:rPr lang="en-US" sz="2300" b="1" dirty="0" err="1">
                <a:ea typeface="+mj-ea"/>
              </a:rPr>
              <a:t>Toutes</a:t>
            </a:r>
            <a:r>
              <a:rPr lang="en-US" sz="2300" b="1" dirty="0">
                <a:ea typeface="+mj-ea"/>
              </a:rPr>
              <a:t> </a:t>
            </a:r>
            <a:r>
              <a:rPr lang="en-US" sz="2300" b="1" dirty="0" err="1">
                <a:ea typeface="+mj-ea"/>
              </a:rPr>
              <a:t>mes</a:t>
            </a:r>
            <a:r>
              <a:rPr lang="en-US" sz="2300" b="1" dirty="0">
                <a:ea typeface="+mj-ea"/>
              </a:rPr>
              <a:t> sources </a:t>
            </a:r>
            <a:r>
              <a:rPr lang="en-US" sz="2300" b="1" dirty="0" err="1">
                <a:ea typeface="+mj-ea"/>
              </a:rPr>
              <a:t>sont</a:t>
            </a:r>
            <a:r>
              <a:rPr lang="en-US" sz="2300" b="1" dirty="0">
                <a:ea typeface="+mj-ea"/>
              </a:rPr>
              <a:t> </a:t>
            </a:r>
            <a:r>
              <a:rPr lang="en-US" sz="2300" b="1" dirty="0" err="1">
                <a:ea typeface="+mj-ea"/>
              </a:rPr>
              <a:t>en</a:t>
            </a:r>
            <a:r>
              <a:rPr lang="en-US" sz="2300" b="1" dirty="0">
                <a:ea typeface="+mj-ea"/>
              </a:rPr>
              <a:t> </a:t>
            </a:r>
            <a:r>
              <a:rPr lang="en-US" sz="2300" b="1" dirty="0" err="1">
                <a:ea typeface="+mj-ea"/>
              </a:rPr>
              <a:t>toi</a:t>
            </a:r>
            <a:r>
              <a:rPr lang="en-US" sz="2300" b="1" dirty="0">
                <a:ea typeface="+mj-ea"/>
              </a:rPr>
              <a:t> »</a:t>
            </a:r>
          </a:p>
        </p:txBody>
      </p:sp>
      <p:sp>
        <p:nvSpPr>
          <p:cNvPr id="2064" name="Rectangle 20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97905"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5" name="Rectangle 206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3410190"/>
            <a:ext cx="301752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770825"/>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B8F351-3706-B67A-AD8E-8159127B4B6E}"/>
              </a:ext>
            </a:extLst>
          </p:cNvPr>
          <p:cNvSpPr>
            <a:spLocks noGrp="1"/>
          </p:cNvSpPr>
          <p:nvPr>
            <p:ph type="title"/>
          </p:nvPr>
        </p:nvSpPr>
        <p:spPr>
          <a:xfrm>
            <a:off x="751114" y="214489"/>
            <a:ext cx="7764236" cy="623711"/>
          </a:xfrm>
        </p:spPr>
        <p:txBody>
          <a:bodyPr>
            <a:normAutofit/>
          </a:bodyPr>
          <a:lstStyle/>
          <a:p>
            <a:r>
              <a:rPr lang="fr-CA" sz="2800" dirty="0"/>
              <a:t>Catherine Fortin </a:t>
            </a:r>
            <a:r>
              <a:rPr lang="fr-CA" sz="2000" dirty="0"/>
              <a:t>(</a:t>
            </a:r>
            <a:r>
              <a:rPr lang="en-US" sz="2000" dirty="0">
                <a:ea typeface="+mj-ea"/>
              </a:rPr>
              <a:t>21Septembre – 27Janvier 2024)</a:t>
            </a:r>
            <a:endParaRPr lang="fr-CA" sz="2000" dirty="0"/>
          </a:p>
        </p:txBody>
      </p:sp>
      <p:sp>
        <p:nvSpPr>
          <p:cNvPr id="4" name="ZoneTexte 3">
            <a:extLst>
              <a:ext uri="{FF2B5EF4-FFF2-40B4-BE49-F238E27FC236}">
                <a16:creationId xmlns:a16="http://schemas.microsoft.com/office/drawing/2014/main" id="{FFC0AAD4-5DF2-2BBC-FA9F-85241E7E4EE7}"/>
              </a:ext>
            </a:extLst>
          </p:cNvPr>
          <p:cNvSpPr txBox="1"/>
          <p:nvPr/>
        </p:nvSpPr>
        <p:spPr>
          <a:xfrm>
            <a:off x="628650" y="838200"/>
            <a:ext cx="8058150" cy="4185761"/>
          </a:xfrm>
          <a:prstGeom prst="rect">
            <a:avLst/>
          </a:prstGeom>
          <a:noFill/>
        </p:spPr>
        <p:txBody>
          <a:bodyPr wrap="square">
            <a:spAutoFit/>
          </a:bodyPr>
          <a:lstStyle/>
          <a:p>
            <a:pPr>
              <a:buNone/>
            </a:pPr>
            <a:r>
              <a:rPr lang="fr-CA" sz="1400" dirty="0">
                <a:effectLst/>
                <a:latin typeface="Times New Roman" panose="02020603050405020304" pitchFamily="18" charset="0"/>
                <a:ea typeface="Times New Roman" panose="02020603050405020304" pitchFamily="18" charset="0"/>
                <a:cs typeface="Times New Roman (Corps CS)"/>
              </a:rPr>
              <a:t>Catherine était la fille bien-aimée du pasteur Denis Fortin, de Madame Martine D’Amour (Robert Deschênes) et de la pasteure </a:t>
            </a:r>
            <a:r>
              <a:rPr lang="fr-CA" sz="1400" dirty="0" err="1">
                <a:effectLst/>
                <a:latin typeface="Times New Roman" panose="02020603050405020304" pitchFamily="18" charset="0"/>
                <a:ea typeface="Times New Roman" panose="02020603050405020304" pitchFamily="18" charset="0"/>
                <a:cs typeface="Times New Roman (Corps CS)"/>
              </a:rPr>
              <a:t>Darla</a:t>
            </a:r>
            <a:r>
              <a:rPr lang="fr-CA" sz="1400" dirty="0">
                <a:effectLst/>
                <a:latin typeface="Times New Roman" panose="02020603050405020304" pitchFamily="18" charset="0"/>
                <a:ea typeface="Times New Roman" panose="02020603050405020304" pitchFamily="18" charset="0"/>
                <a:cs typeface="Times New Roman (Corps CS)"/>
              </a:rPr>
              <a:t> Sloan. Elle était aussi la sœur de Madeleine (Pierre-Luc </a:t>
            </a:r>
            <a:r>
              <a:rPr lang="fr-CA" sz="1400" dirty="0" err="1">
                <a:effectLst/>
                <a:latin typeface="Times New Roman" panose="02020603050405020304" pitchFamily="18" charset="0"/>
                <a:ea typeface="Times New Roman" panose="02020603050405020304" pitchFamily="18" charset="0"/>
                <a:cs typeface="Times New Roman (Corps CS)"/>
              </a:rPr>
              <a:t>Lortie</a:t>
            </a:r>
            <a:r>
              <a:rPr lang="fr-CA" sz="1400" dirty="0">
                <a:effectLst/>
                <a:latin typeface="Times New Roman" panose="02020603050405020304" pitchFamily="18" charset="0"/>
                <a:ea typeface="Times New Roman" panose="02020603050405020304" pitchFamily="18" charset="0"/>
                <a:cs typeface="Times New Roman (Corps CS)"/>
              </a:rPr>
              <a:t>), de Thomas et de Jeanne Fortin ainsi que la tante de Camille, d’Alexandre et d’Olivier </a:t>
            </a:r>
            <a:r>
              <a:rPr lang="fr-CA" sz="1400" dirty="0" err="1">
                <a:effectLst/>
                <a:latin typeface="Times New Roman" panose="02020603050405020304" pitchFamily="18" charset="0"/>
                <a:ea typeface="Times New Roman" panose="02020603050405020304" pitchFamily="18" charset="0"/>
                <a:cs typeface="Times New Roman (Corps CS)"/>
              </a:rPr>
              <a:t>Lortie</a:t>
            </a:r>
            <a:r>
              <a:rPr lang="fr-CA" sz="1400" dirty="0">
                <a:effectLst/>
                <a:latin typeface="Times New Roman" panose="02020603050405020304" pitchFamily="18" charset="0"/>
                <a:ea typeface="Times New Roman" panose="02020603050405020304" pitchFamily="18" charset="0"/>
                <a:cs typeface="Times New Roman (Corps CS)"/>
              </a:rPr>
              <a:t>.</a:t>
            </a:r>
            <a:endParaRPr lang="fr-CA" sz="1400" dirty="0">
              <a:effectLst/>
              <a:latin typeface="Time New Roman"/>
              <a:ea typeface="Calibri" panose="020F0502020204030204" pitchFamily="34" charset="0"/>
              <a:cs typeface="Times New Roman (Corps CS)"/>
            </a:endParaRPr>
          </a:p>
          <a:p>
            <a:pPr>
              <a:buNone/>
            </a:pPr>
            <a:r>
              <a:rPr lang="fr-CA" sz="1400" dirty="0">
                <a:effectLst/>
                <a:latin typeface="Time New Roman"/>
                <a:ea typeface="Calibri" panose="020F0502020204030204" pitchFamily="34" charset="0"/>
                <a:cs typeface="Times New Roman (Corps CS)"/>
              </a:rPr>
              <a:t>Catherine a aimé et a été aimée de sa famille élargie de l’Église Unie Saint-Pierre et </a:t>
            </a:r>
            <a:r>
              <a:rPr lang="fr-CA" sz="1400" dirty="0" err="1">
                <a:effectLst/>
                <a:latin typeface="Time New Roman"/>
                <a:ea typeface="Calibri" panose="020F0502020204030204" pitchFamily="34" charset="0"/>
                <a:cs typeface="Times New Roman (Corps CS)"/>
              </a:rPr>
              <a:t>Pinguet</a:t>
            </a:r>
            <a:r>
              <a:rPr lang="fr-CA" sz="1400" dirty="0">
                <a:effectLst/>
                <a:latin typeface="Time New Roman"/>
                <a:ea typeface="Calibri" panose="020F0502020204030204" pitchFamily="34" charset="0"/>
                <a:cs typeface="Times New Roman (Corps CS)"/>
              </a:rPr>
              <a:t>, de L’Arche de la Capitale-Nationale ainsi que de l’Église Unie Saint-Jean de Montréal, de la Saint </a:t>
            </a:r>
            <a:r>
              <a:rPr lang="fr-CA" sz="1400" dirty="0" err="1">
                <a:effectLst/>
                <a:latin typeface="Time New Roman"/>
                <a:ea typeface="Calibri" panose="020F0502020204030204" pitchFamily="34" charset="0"/>
                <a:cs typeface="Times New Roman (Corps CS)"/>
              </a:rPr>
              <a:t>Andrew’s</a:t>
            </a:r>
            <a:r>
              <a:rPr lang="fr-CA" sz="1400" dirty="0">
                <a:effectLst/>
                <a:latin typeface="Time New Roman"/>
                <a:ea typeface="Calibri" panose="020F0502020204030204" pitchFamily="34" charset="0"/>
                <a:cs typeface="Times New Roman (Corps CS)"/>
              </a:rPr>
              <a:t> United Church, de l’Association L.I.F.E. et de La Maison </a:t>
            </a:r>
            <a:r>
              <a:rPr lang="fr-CA" sz="1400" dirty="0" err="1">
                <a:effectLst/>
                <a:latin typeface="Time New Roman"/>
                <a:ea typeface="Calibri" panose="020F0502020204030204" pitchFamily="34" charset="0"/>
                <a:cs typeface="Times New Roman (Corps CS)"/>
              </a:rPr>
              <a:t>Maguire</a:t>
            </a:r>
            <a:r>
              <a:rPr lang="fr-CA" sz="1400" dirty="0">
                <a:effectLst/>
                <a:latin typeface="Time New Roman"/>
                <a:ea typeface="Calibri" panose="020F0502020204030204" pitchFamily="34" charset="0"/>
                <a:cs typeface="Times New Roman (Corps CS)"/>
              </a:rPr>
              <a:t> pour personnes handicapées dans la Baie-des-Chaleurs.</a:t>
            </a:r>
          </a:p>
          <a:p>
            <a:pPr>
              <a:buNone/>
            </a:pPr>
            <a:r>
              <a:rPr lang="fr-CA" sz="1400" dirty="0">
                <a:effectLst/>
                <a:latin typeface="Time New Roman"/>
                <a:ea typeface="Calibri" panose="020F0502020204030204" pitchFamily="34" charset="0"/>
                <a:cs typeface="Times New Roman (Corps CS)"/>
              </a:rPr>
              <a:t> </a:t>
            </a:r>
          </a:p>
          <a:p>
            <a:pPr>
              <a:buNone/>
            </a:pPr>
            <a:r>
              <a:rPr lang="fr-CA" sz="1400" dirty="0">
                <a:effectLst/>
                <a:latin typeface="Time New Roman"/>
                <a:ea typeface="Calibri" panose="020F0502020204030204" pitchFamily="34" charset="0"/>
                <a:cs typeface="Times New Roman (Corps CS)"/>
              </a:rPr>
              <a:t>Voici quelques mots partagés à l’occasion de son passage.</a:t>
            </a:r>
          </a:p>
          <a:p>
            <a:pPr>
              <a:buNone/>
            </a:pPr>
            <a:r>
              <a:rPr lang="fr-CA" sz="1400" dirty="0">
                <a:effectLst/>
                <a:latin typeface="Times New Roman" panose="02020603050405020304" pitchFamily="18" charset="0"/>
                <a:ea typeface="Times New Roman" panose="02020603050405020304" pitchFamily="18" charset="0"/>
                <a:cs typeface="Times New Roman (Corps CS)"/>
              </a:rPr>
              <a:t>« C’est le départ de notre « rayon de soleil » à l’Arche.</a:t>
            </a:r>
            <a:endParaRPr lang="fr-CA" sz="1400" dirty="0">
              <a:effectLst/>
              <a:latin typeface="Time New Roman"/>
              <a:ea typeface="Calibri" panose="020F0502020204030204" pitchFamily="34" charset="0"/>
              <a:cs typeface="Times New Roman (Corps CS)"/>
            </a:endParaRPr>
          </a:p>
          <a:p>
            <a:pPr>
              <a:buNone/>
            </a:pPr>
            <a:r>
              <a:rPr lang="fr-CA" sz="1400" dirty="0">
                <a:effectLst/>
                <a:latin typeface="Times New Roman" panose="02020603050405020304" pitchFamily="18" charset="0"/>
                <a:ea typeface="Times New Roman" panose="02020603050405020304" pitchFamily="18" charset="0"/>
                <a:cs typeface="Times New Roman (Corps CS)"/>
              </a:rPr>
              <a:t>« C’est dans la fragilité que la jubilation d’une Catherine est source d’étonnante force intérieure pour qui l’a fréquentée dans les gestes du quotidien. Merci aux personnes qui continuent à rayonner une telle joie. </a:t>
            </a:r>
            <a:endParaRPr lang="fr-CA" sz="1400" dirty="0">
              <a:effectLst/>
              <a:latin typeface="Time New Roman"/>
              <a:ea typeface="Calibri" panose="020F0502020204030204" pitchFamily="34" charset="0"/>
              <a:cs typeface="Times New Roman (Corps CS)"/>
            </a:endParaRPr>
          </a:p>
          <a:p>
            <a:pPr>
              <a:buNone/>
            </a:pPr>
            <a:r>
              <a:rPr lang="fr-CA" sz="1400" dirty="0">
                <a:effectLst/>
                <a:latin typeface="Times New Roman" panose="02020603050405020304" pitchFamily="18" charset="0"/>
                <a:ea typeface="Times New Roman" panose="02020603050405020304" pitchFamily="18" charset="0"/>
                <a:cs typeface="Times New Roman (Corps CS)"/>
              </a:rPr>
              <a:t>« </a:t>
            </a:r>
            <a:r>
              <a:rPr lang="fr-CA" sz="1400" dirty="0" err="1">
                <a:effectLst/>
                <a:latin typeface="Times New Roman" panose="02020603050405020304" pitchFamily="18" charset="0"/>
                <a:ea typeface="Times New Roman" panose="02020603050405020304" pitchFamily="18" charset="0"/>
                <a:cs typeface="Times New Roman (Corps CS)"/>
              </a:rPr>
              <a:t>Kwe</a:t>
            </a:r>
            <a:r>
              <a:rPr lang="fr-CA" sz="1400" dirty="0">
                <a:effectLst/>
                <a:latin typeface="Times New Roman" panose="02020603050405020304" pitchFamily="18" charset="0"/>
                <a:ea typeface="Times New Roman" panose="02020603050405020304" pitchFamily="18" charset="0"/>
                <a:cs typeface="Times New Roman (Corps CS)"/>
              </a:rPr>
              <a:t> Catherine ! J’ai eu le bonheur de côtoyer cette source de vie dont tu as si bien su nous imprégner. Dans ma prière je demande à la Grand-Mère de l’ouest de t’inviter à prendre place dans le grand cercle des Esprits.</a:t>
            </a:r>
            <a:endParaRPr lang="fr-CA" sz="1400" dirty="0">
              <a:effectLst/>
              <a:latin typeface="Time New Roman"/>
              <a:ea typeface="Calibri" panose="020F0502020204030204" pitchFamily="34" charset="0"/>
              <a:cs typeface="Times New Roman (Corps CS)"/>
            </a:endParaRPr>
          </a:p>
          <a:p>
            <a:pPr>
              <a:buNone/>
            </a:pPr>
            <a:r>
              <a:rPr lang="fr-CA" sz="1400" dirty="0">
                <a:effectLst/>
                <a:latin typeface="Time New Roman"/>
                <a:ea typeface="Calibri" panose="020F0502020204030204" pitchFamily="34" charset="0"/>
                <a:cs typeface="Times New Roman (Corps CS)"/>
              </a:rPr>
              <a:t>« </a:t>
            </a:r>
            <a:r>
              <a:rPr lang="fr-CA" sz="1400" dirty="0">
                <a:effectLst/>
                <a:latin typeface="Times New Roman" panose="02020603050405020304" pitchFamily="18" charset="0"/>
                <a:ea typeface="Times New Roman" panose="02020603050405020304" pitchFamily="18" charset="0"/>
                <a:cs typeface="Times New Roman (Corps CS)"/>
              </a:rPr>
              <a:t>Rendons grâce au Seigneur pour la vie de Catherine. Elle a marqué ma vie par son accueil et son amour. Sa joie profonde était contagieuse. Merci Catherine pour ta bonne humeur et ta joie amicale partagées. Que son âme repose en paix.  </a:t>
            </a:r>
            <a:endParaRPr lang="fr-CA" sz="1400" dirty="0">
              <a:effectLst/>
              <a:latin typeface="Time New Roman"/>
              <a:ea typeface="Calibri" panose="020F0502020204030204" pitchFamily="34" charset="0"/>
              <a:cs typeface="Times New Roman (Corps CS)"/>
            </a:endParaRPr>
          </a:p>
          <a:p>
            <a:pPr>
              <a:buNone/>
            </a:pPr>
            <a:r>
              <a:rPr lang="fr-CA" sz="1400" dirty="0">
                <a:effectLst/>
                <a:latin typeface="Times New Roman" panose="02020603050405020304" pitchFamily="18" charset="0"/>
                <a:ea typeface="Times New Roman" panose="02020603050405020304" pitchFamily="18" charset="0"/>
                <a:cs typeface="Times New Roman (Corps CS)"/>
              </a:rPr>
              <a:t>« Elle est partie en laissant un vide incomblable… » </a:t>
            </a:r>
            <a:endParaRPr lang="fr-CA" sz="1400" dirty="0">
              <a:effectLst/>
              <a:latin typeface="Time New Roman"/>
              <a:ea typeface="Calibri" panose="020F0502020204030204" pitchFamily="34" charset="0"/>
              <a:cs typeface="Times New Roman (Corps CS)"/>
            </a:endParaRPr>
          </a:p>
          <a:p>
            <a:r>
              <a:rPr lang="fr-CA" sz="1400" i="1" dirty="0">
                <a:effectLst/>
                <a:latin typeface="Time New Roman"/>
                <a:ea typeface="Calibri" panose="020F0502020204030204" pitchFamily="34" charset="0"/>
                <a:cs typeface="Times New Roman (Corps CS)"/>
              </a:rPr>
              <a:t>… Pour vivre et mourir, ô Jésus, sous ta croix je demeure.</a:t>
            </a:r>
            <a:r>
              <a:rPr lang="fr-CA" sz="1400" dirty="0">
                <a:effectLst/>
                <a:latin typeface="Time New Roman"/>
                <a:ea typeface="Calibri" panose="020F0502020204030204" pitchFamily="34" charset="0"/>
                <a:cs typeface="Times New Roman (Corps CS)"/>
              </a:rPr>
              <a:t> </a:t>
            </a:r>
            <a:br>
              <a:rPr lang="fr-CA" sz="1400" dirty="0">
                <a:effectLst/>
                <a:latin typeface="Time New Roman"/>
                <a:ea typeface="Calibri" panose="020F0502020204030204" pitchFamily="34" charset="0"/>
                <a:cs typeface="Times New Roman (Corps CS)"/>
              </a:rPr>
            </a:br>
            <a:r>
              <a:rPr lang="fr-CA" sz="1400" dirty="0">
                <a:effectLst/>
                <a:latin typeface="Time New Roman"/>
                <a:ea typeface="Calibri" panose="020F0502020204030204" pitchFamily="34" charset="0"/>
                <a:cs typeface="Times New Roman (Corps CS)"/>
              </a:rPr>
              <a:t>Cantique du psaume 23, que Catherine entonnait avec une joie exubérante.</a:t>
            </a:r>
          </a:p>
        </p:txBody>
      </p:sp>
    </p:spTree>
    <p:extLst>
      <p:ext uri="{BB962C8B-B14F-4D97-AF65-F5344CB8AC3E}">
        <p14:creationId xmlns:p14="http://schemas.microsoft.com/office/powerpoint/2010/main" val="1381413597"/>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96"/>
            <a:ext cx="9144000" cy="5172396"/>
          </a:xfrm>
          <a:prstGeom prst="rect">
            <a:avLst/>
          </a:prstGeom>
        </p:spPr>
      </p:pic>
      <p:sp>
        <p:nvSpPr>
          <p:cNvPr id="5" name="Rectangle 4"/>
          <p:cNvSpPr/>
          <p:nvPr/>
        </p:nvSpPr>
        <p:spPr>
          <a:xfrm>
            <a:off x="2678197" y="3609664"/>
            <a:ext cx="4908395" cy="646331"/>
          </a:xfrm>
          <a:prstGeom prst="rect">
            <a:avLst/>
          </a:prstGeom>
        </p:spPr>
        <p:txBody>
          <a:bodyPr wrap="none">
            <a:spAutoFit/>
          </a:bodyPr>
          <a:lstStyle/>
          <a:p>
            <a:r>
              <a:rPr lang="fr-CA" altLang="fr-FR" sz="3600" b="1" dirty="0">
                <a:solidFill>
                  <a:srgbClr val="FFFF00"/>
                </a:solidFill>
                <a:latin typeface="Times New Roman" panose="02020603050405020304" pitchFamily="18" charset="0"/>
                <a:cs typeface="Times New Roman" panose="02020603050405020304" pitchFamily="18" charset="0"/>
              </a:rPr>
              <a:t>Prière d’action de grâce</a:t>
            </a:r>
            <a:endParaRPr lang="fr-FR" sz="36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0990"/>
          </a:xfrm>
          <a:prstGeom prst="rect">
            <a:avLst/>
          </a:prstGeom>
        </p:spPr>
      </p:pic>
      <p:pic>
        <p:nvPicPr>
          <p:cNvPr id="4" name="Image 2" descr="WhatsApp Image 2025-03-19 à 23.56.29_62079987"/>
          <p:cNvPicPr>
            <a:picLocks noChangeAspect="1"/>
          </p:cNvPicPr>
          <p:nvPr/>
        </p:nvPicPr>
        <p:blipFill>
          <a:blip r:embed="rId3"/>
          <a:srcRect l="12955" t="36888" r="10752" b="25913"/>
          <a:stretch>
            <a:fillRect/>
          </a:stretch>
        </p:blipFill>
        <p:spPr>
          <a:xfrm>
            <a:off x="-46990" y="163525"/>
            <a:ext cx="4050030" cy="4281805"/>
          </a:xfrm>
          <a:prstGeom prst="ellipse">
            <a:avLst/>
          </a:prstGeom>
        </p:spPr>
      </p:pic>
      <p:sp>
        <p:nvSpPr>
          <p:cNvPr id="5" name="Zone de texte 3"/>
          <p:cNvSpPr txBox="1"/>
          <p:nvPr/>
        </p:nvSpPr>
        <p:spPr>
          <a:xfrm>
            <a:off x="4003040" y="1421546"/>
            <a:ext cx="5140960" cy="1987550"/>
          </a:xfrm>
          <a:prstGeom prst="rect">
            <a:avLst/>
          </a:prstGeom>
          <a:noFill/>
        </p:spPr>
        <p:txBody>
          <a:bodyPr wrap="square" rtlCol="0">
            <a:noAutofit/>
          </a:bodyPr>
          <a:lstStyle/>
          <a:p>
            <a:pPr algn="just">
              <a:lnSpc>
                <a:spcPct val="150000"/>
              </a:lnSpc>
            </a:pPr>
            <a:r>
              <a:rPr lang="en-US" altLang="fr-FR" sz="1600" dirty="0">
                <a:latin typeface="Times New Roman" panose="02020603050405020304" pitchFamily="18" charset="0"/>
                <a:cs typeface="Times New Roman" panose="02020603050405020304" pitchFamily="18" charset="0"/>
              </a:rPr>
              <a:t>La vie des justes est dans la main de Dieu, aucun tourment n’a de prise sur eux. Celui qui ne r</a:t>
            </a:r>
            <a:r>
              <a:rPr lang="en-US" altLang="en-US" sz="1600" dirty="0">
                <a:latin typeface="Times New Roman" panose="02020603050405020304" pitchFamily="18" charset="0"/>
                <a:cs typeface="Times New Roman" panose="02020603050405020304" pitchFamily="18" charset="0"/>
              </a:rPr>
              <a:t>é</a:t>
            </a:r>
            <a:r>
              <a:rPr lang="en-US" altLang="fr-FR" sz="1600" dirty="0">
                <a:latin typeface="Times New Roman" panose="02020603050405020304" pitchFamily="18" charset="0"/>
                <a:cs typeface="Times New Roman" panose="02020603050405020304" pitchFamily="18" charset="0"/>
              </a:rPr>
              <a:t>fl</a:t>
            </a:r>
            <a:r>
              <a:rPr lang="en-US" altLang="en-US" sz="1600" dirty="0">
                <a:latin typeface="Times New Roman" panose="02020603050405020304" pitchFamily="18" charset="0"/>
                <a:cs typeface="Times New Roman" panose="02020603050405020304" pitchFamily="18" charset="0"/>
              </a:rPr>
              <a:t>é</a:t>
            </a:r>
            <a:r>
              <a:rPr lang="en-US" altLang="fr-FR" sz="1600" dirty="0">
                <a:latin typeface="Times New Roman" panose="02020603050405020304" pitchFamily="18" charset="0"/>
                <a:cs typeface="Times New Roman" panose="02020603050405020304" pitchFamily="18" charset="0"/>
              </a:rPr>
              <a:t>chit pas s’imagine qu’ils </a:t>
            </a:r>
            <a:r>
              <a:rPr lang="en-US" altLang="en-US" sz="1600" dirty="0">
                <a:latin typeface="Times New Roman" panose="02020603050405020304" pitchFamily="18" charset="0"/>
                <a:cs typeface="Times New Roman" panose="02020603050405020304" pitchFamily="18" charset="0"/>
              </a:rPr>
              <a:t>é</a:t>
            </a:r>
            <a:r>
              <a:rPr lang="en-US" altLang="fr-FR" sz="1600" dirty="0">
                <a:latin typeface="Times New Roman" panose="02020603050405020304" pitchFamily="18" charset="0"/>
                <a:cs typeface="Times New Roman" panose="02020603050405020304" pitchFamily="18" charset="0"/>
              </a:rPr>
              <a:t>taient morts</a:t>
            </a:r>
            <a:r>
              <a:rPr lang="en-US" altLang="en-US" sz="1600" dirty="0">
                <a:latin typeface="Times New Roman" panose="02020603050405020304" pitchFamily="18" charset="0"/>
                <a:cs typeface="Times New Roman" panose="02020603050405020304" pitchFamily="18" charset="0"/>
              </a:rPr>
              <a:t> </a:t>
            </a:r>
            <a:r>
              <a:rPr lang="en-US" altLang="fr-FR" sz="1600" dirty="0">
                <a:latin typeface="Times New Roman" panose="02020603050405020304" pitchFamily="18" charset="0"/>
                <a:cs typeface="Times New Roman" panose="02020603050405020304" pitchFamily="18" charset="0"/>
              </a:rPr>
              <a:t>; leur d</a:t>
            </a:r>
            <a:r>
              <a:rPr lang="en-US" altLang="en-US" sz="1600" dirty="0">
                <a:latin typeface="Times New Roman" panose="02020603050405020304" pitchFamily="18" charset="0"/>
                <a:cs typeface="Times New Roman" panose="02020603050405020304" pitchFamily="18" charset="0"/>
              </a:rPr>
              <a:t>é</a:t>
            </a:r>
            <a:r>
              <a:rPr lang="en-US" altLang="fr-FR" sz="1600" dirty="0">
                <a:latin typeface="Times New Roman" panose="02020603050405020304" pitchFamily="18" charset="0"/>
                <a:cs typeface="Times New Roman" panose="02020603050405020304" pitchFamily="18" charset="0"/>
              </a:rPr>
              <a:t>part de ce monde a pass</a:t>
            </a:r>
            <a:r>
              <a:rPr lang="en-US" altLang="en-US" sz="1600" dirty="0">
                <a:latin typeface="Times New Roman" panose="02020603050405020304" pitchFamily="18" charset="0"/>
                <a:cs typeface="Times New Roman" panose="02020603050405020304" pitchFamily="18" charset="0"/>
              </a:rPr>
              <a:t>é</a:t>
            </a:r>
            <a:r>
              <a:rPr lang="en-US" altLang="fr-FR" sz="1600" dirty="0">
                <a:latin typeface="Times New Roman" panose="02020603050405020304" pitchFamily="18" charset="0"/>
                <a:cs typeface="Times New Roman" panose="02020603050405020304" pitchFamily="18" charset="0"/>
              </a:rPr>
              <a:t> pour un malheur</a:t>
            </a:r>
            <a:r>
              <a:rPr lang="en-US" altLang="en-US" sz="1600" dirty="0">
                <a:latin typeface="Times New Roman" panose="02020603050405020304" pitchFamily="18" charset="0"/>
                <a:cs typeface="Times New Roman" panose="02020603050405020304" pitchFamily="18" charset="0"/>
              </a:rPr>
              <a:t> </a:t>
            </a:r>
            <a:r>
              <a:rPr lang="en-US" altLang="fr-FR" sz="1600" dirty="0">
                <a:latin typeface="Times New Roman" panose="02020603050405020304" pitchFamily="18" charset="0"/>
                <a:cs typeface="Times New Roman" panose="02020603050405020304" pitchFamily="18" charset="0"/>
              </a:rPr>
              <a:t>; quand ils nous ont quitt</a:t>
            </a:r>
            <a:r>
              <a:rPr lang="en-US" altLang="en-US" sz="1600" dirty="0">
                <a:latin typeface="Times New Roman" panose="02020603050405020304" pitchFamily="18" charset="0"/>
                <a:cs typeface="Times New Roman" panose="02020603050405020304" pitchFamily="18" charset="0"/>
              </a:rPr>
              <a:t>é</a:t>
            </a:r>
            <a:r>
              <a:rPr lang="en-US" altLang="fr-FR" sz="1600" dirty="0">
                <a:latin typeface="Times New Roman" panose="02020603050405020304" pitchFamily="18" charset="0"/>
                <a:cs typeface="Times New Roman" panose="02020603050405020304" pitchFamily="18" charset="0"/>
              </a:rPr>
              <a:t>s, on les croyait an</a:t>
            </a:r>
            <a:r>
              <a:rPr lang="en-US" altLang="en-US" sz="1600" dirty="0">
                <a:latin typeface="Times New Roman" panose="02020603050405020304" pitchFamily="18" charset="0"/>
                <a:cs typeface="Times New Roman" panose="02020603050405020304" pitchFamily="18" charset="0"/>
              </a:rPr>
              <a:t>é</a:t>
            </a:r>
            <a:r>
              <a:rPr lang="en-US" altLang="fr-FR" sz="1600" dirty="0">
                <a:latin typeface="Times New Roman" panose="02020603050405020304" pitchFamily="18" charset="0"/>
                <a:cs typeface="Times New Roman" panose="02020603050405020304" pitchFamily="18" charset="0"/>
              </a:rPr>
              <a:t>antis, alors qu’ils sont dans la paix.</a:t>
            </a:r>
            <a:r>
              <a:rPr lang="fr-CA" altLang="en-US" sz="1600" dirty="0">
                <a:latin typeface="Times New Roman" panose="02020603050405020304" pitchFamily="18" charset="0"/>
                <a:cs typeface="Times New Roman" panose="02020603050405020304" pitchFamily="18" charset="0"/>
              </a:rPr>
              <a:t> SAg 3:1-6.9</a:t>
            </a:r>
          </a:p>
        </p:txBody>
      </p:sp>
      <p:sp>
        <p:nvSpPr>
          <p:cNvPr id="6" name="Zone de texte 4"/>
          <p:cNvSpPr txBox="1"/>
          <p:nvPr/>
        </p:nvSpPr>
        <p:spPr>
          <a:xfrm>
            <a:off x="506259" y="4311766"/>
            <a:ext cx="3223260" cy="553085"/>
          </a:xfrm>
          <a:prstGeom prst="rect">
            <a:avLst/>
          </a:prstGeom>
          <a:noFill/>
        </p:spPr>
        <p:txBody>
          <a:bodyPr wrap="square" rtlCol="0">
            <a:spAutoFit/>
          </a:bodyPr>
          <a:lstStyle/>
          <a:p>
            <a:pPr>
              <a:lnSpc>
                <a:spcPct val="150000"/>
              </a:lnSpc>
            </a:pPr>
            <a:r>
              <a:rPr lang="fr-CA" altLang="fr-FR" sz="2000" b="1" dirty="0">
                <a:solidFill>
                  <a:schemeClr val="bg1"/>
                </a:solidFill>
                <a:latin typeface="Times New Roman" panose="02020603050405020304" pitchFamily="18" charset="0"/>
                <a:cs typeface="Times New Roman" panose="02020603050405020304" pitchFamily="18" charset="0"/>
              </a:rPr>
              <a:t>R</a:t>
            </a:r>
            <a:r>
              <a:rPr lang="en-US" altLang="en-US" sz="2000" dirty="0">
                <a:solidFill>
                  <a:schemeClr val="bg1"/>
                </a:solidFill>
                <a:latin typeface="Times New Roman" panose="02020603050405020304" pitchFamily="18" charset="0"/>
                <a:cs typeface="Times New Roman" panose="02020603050405020304" pitchFamily="18" charset="0"/>
                <a:sym typeface="+mn-ea"/>
              </a:rPr>
              <a:t>é</a:t>
            </a:r>
            <a:r>
              <a:rPr lang="fr-CA" altLang="fr-FR" sz="2000" b="1" dirty="0">
                <a:solidFill>
                  <a:schemeClr val="bg1"/>
                </a:solidFill>
                <a:latin typeface="Times New Roman" panose="02020603050405020304" pitchFamily="18" charset="0"/>
                <a:cs typeface="Times New Roman" panose="02020603050405020304" pitchFamily="18" charset="0"/>
              </a:rPr>
              <a:t>v. MALEKESA OBOO</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CA0E0-B243-1D9E-CD19-0FF1008B0B93}"/>
              </a:ext>
            </a:extLst>
          </p:cNvPr>
          <p:cNvSpPr>
            <a:spLocks noGrp="1"/>
          </p:cNvSpPr>
          <p:nvPr>
            <p:ph type="title"/>
          </p:nvPr>
        </p:nvSpPr>
        <p:spPr>
          <a:xfrm>
            <a:off x="3162746" y="273844"/>
            <a:ext cx="5981253" cy="994172"/>
          </a:xfrm>
        </p:spPr>
        <p:txBody>
          <a:bodyPr/>
          <a:lstStyle/>
          <a:p>
            <a:r>
              <a:rPr lang="fr-CA" dirty="0" err="1"/>
              <a:t>nn</a:t>
            </a:r>
            <a:endParaRPr lang="fr-CA" dirty="0"/>
          </a:p>
        </p:txBody>
      </p:sp>
      <p:pic>
        <p:nvPicPr>
          <p:cNvPr id="3" name="videoplayback (2)">
            <a:hlinkClick r:id="" action="ppaction://media"/>
            <a:extLst>
              <a:ext uri="{FF2B5EF4-FFF2-40B4-BE49-F238E27FC236}">
                <a16:creationId xmlns:a16="http://schemas.microsoft.com/office/drawing/2014/main" id="{1C9936A4-5989-30A1-F82C-E18EA3849E78}"/>
              </a:ext>
            </a:extLst>
          </p:cNvPr>
          <p:cNvPicPr/>
          <p:nvPr/>
        </p:nvPicPr>
        <p:blipFill>
          <a:blip r:embed="rId2"/>
          <a:stretch>
            <a:fillRect/>
          </a:stretch>
        </p:blipFill>
        <p:spPr>
          <a:xfrm>
            <a:off x="-113249" y="365759"/>
            <a:ext cx="9144000" cy="4173967"/>
          </a:xfrm>
          <a:prstGeom prst="rect">
            <a:avLst/>
          </a:prstGeom>
        </p:spPr>
      </p:pic>
      <p:pic>
        <p:nvPicPr>
          <p:cNvPr id="5" name="Image 4">
            <a:extLst>
              <a:ext uri="{FF2B5EF4-FFF2-40B4-BE49-F238E27FC236}">
                <a16:creationId xmlns:a16="http://schemas.microsoft.com/office/drawing/2014/main" id="{E7F156C2-D953-2339-CA78-62F865232183}"/>
              </a:ext>
            </a:extLst>
          </p:cNvPr>
          <p:cNvPicPr>
            <a:picLocks noChangeAspect="1"/>
          </p:cNvPicPr>
          <p:nvPr/>
        </p:nvPicPr>
        <p:blipFill>
          <a:blip r:embed="rId3"/>
          <a:stretch>
            <a:fillRect/>
          </a:stretch>
        </p:blipFill>
        <p:spPr>
          <a:xfrm>
            <a:off x="134764" y="603774"/>
            <a:ext cx="2893219" cy="3830440"/>
          </a:xfrm>
          <a:prstGeom prst="rect">
            <a:avLst/>
          </a:prstGeom>
        </p:spPr>
      </p:pic>
      <p:sp>
        <p:nvSpPr>
          <p:cNvPr id="7" name="ZoneTexte 6">
            <a:extLst>
              <a:ext uri="{FF2B5EF4-FFF2-40B4-BE49-F238E27FC236}">
                <a16:creationId xmlns:a16="http://schemas.microsoft.com/office/drawing/2014/main" id="{E8ED26E5-BED2-EEAC-E750-6F583E9C603A}"/>
              </a:ext>
            </a:extLst>
          </p:cNvPr>
          <p:cNvSpPr txBox="1"/>
          <p:nvPr/>
        </p:nvSpPr>
        <p:spPr>
          <a:xfrm>
            <a:off x="3829722" y="1598279"/>
            <a:ext cx="3178884" cy="1569660"/>
          </a:xfrm>
          <a:prstGeom prst="rect">
            <a:avLst/>
          </a:prstGeom>
          <a:noFill/>
        </p:spPr>
        <p:txBody>
          <a:bodyPr wrap="square">
            <a:spAutoFit/>
          </a:bodyPr>
          <a:lstStyle/>
          <a:p>
            <a:pPr>
              <a:buNone/>
            </a:pPr>
            <a:r>
              <a:rPr lang="fr-CA" sz="1600" b="1" dirty="0">
                <a:effectLst/>
                <a:latin typeface="Segoe UI" panose="020B0502040204020203" pitchFamily="34" charset="0"/>
              </a:rPr>
              <a:t>Willy </a:t>
            </a:r>
            <a:r>
              <a:rPr lang="fr-CA" sz="1600" b="1" dirty="0" err="1">
                <a:effectLst/>
                <a:latin typeface="Segoe UI" panose="020B0502040204020203" pitchFamily="34" charset="0"/>
              </a:rPr>
              <a:t>Yunga</a:t>
            </a:r>
            <a:r>
              <a:rPr lang="fr-CA" sz="1600" b="1" dirty="0">
                <a:effectLst/>
                <a:latin typeface="Segoe UI" panose="020B0502040204020203" pitchFamily="34" charset="0"/>
              </a:rPr>
              <a:t> </a:t>
            </a:r>
            <a:r>
              <a:rPr lang="fr-CA" sz="1600" b="1" dirty="0" err="1">
                <a:effectLst/>
                <a:latin typeface="Segoe UI" panose="020B0502040204020203" pitchFamily="34" charset="0"/>
              </a:rPr>
              <a:t>Mabidi</a:t>
            </a:r>
            <a:endParaRPr lang="fr-CA" sz="1600" b="1" dirty="0">
              <a:effectLst/>
              <a:latin typeface="Segoe UI" panose="020B0502040204020203" pitchFamily="34" charset="0"/>
            </a:endParaRPr>
          </a:p>
          <a:p>
            <a:pPr>
              <a:buNone/>
            </a:pPr>
            <a:endParaRPr lang="fr-CA" sz="1600" b="1" dirty="0">
              <a:latin typeface="Segoe UI" panose="020B0502040204020203" pitchFamily="34" charset="0"/>
            </a:endParaRPr>
          </a:p>
          <a:p>
            <a:pPr>
              <a:buNone/>
            </a:pPr>
            <a:r>
              <a:rPr lang="fr-CA" sz="1600" b="1" dirty="0">
                <a:effectLst/>
                <a:latin typeface="Segoe UI" panose="020B0502040204020203" pitchFamily="34" charset="0"/>
              </a:rPr>
              <a:t>Mon frère bien-aimé</a:t>
            </a:r>
            <a:r>
              <a:rPr lang="fr-CA" sz="1600" b="1" dirty="0">
                <a:latin typeface="Segoe UI" panose="020B0502040204020203" pitchFamily="34" charset="0"/>
              </a:rPr>
              <a:t>, </a:t>
            </a:r>
            <a:endParaRPr lang="fr-CA" sz="1600" b="1" dirty="0">
              <a:effectLst/>
              <a:latin typeface="Arial" panose="020B0604020202020204" pitchFamily="34" charset="0"/>
            </a:endParaRPr>
          </a:p>
          <a:p>
            <a:r>
              <a:rPr lang="fr-CA" sz="1600" b="1" dirty="0">
                <a:effectLst/>
                <a:latin typeface="Segoe UI" panose="020B0502040204020203" pitchFamily="34" charset="0"/>
              </a:rPr>
              <a:t>Que le Seigneur t’accueil dans sa demeure. Que ton âme repose en paix.</a:t>
            </a:r>
            <a:endParaRPr lang="fr-CA" sz="1600" b="1" dirty="0">
              <a:effectLst/>
              <a:latin typeface="Arial" panose="020B0604020202020204" pitchFamily="34" charset="0"/>
            </a:endParaRPr>
          </a:p>
        </p:txBody>
      </p:sp>
    </p:spTree>
    <p:extLst>
      <p:ext uri="{BB962C8B-B14F-4D97-AF65-F5344CB8AC3E}">
        <p14:creationId xmlns:p14="http://schemas.microsoft.com/office/powerpoint/2010/main" val="2670242907"/>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 y="0"/>
            <a:ext cx="9143999" cy="5143500"/>
          </a:xfrm>
          <a:prstGeom prst="rect">
            <a:avLst/>
          </a:prstGeom>
        </p:spPr>
      </p:pic>
      <p:pic>
        <p:nvPicPr>
          <p:cNvPr id="5" name="Image 1" descr="Capture d’écran 2025-03-20 002306"/>
          <p:cNvPicPr>
            <a:picLocks noChangeAspect="1"/>
          </p:cNvPicPr>
          <p:nvPr/>
        </p:nvPicPr>
        <p:blipFill rotWithShape="1">
          <a:blip r:embed="rId3"/>
          <a:srcRect l="20201" t="22372" r="26308" b="32491"/>
          <a:stretch>
            <a:fillRect/>
          </a:stretch>
        </p:blipFill>
        <p:spPr>
          <a:xfrm>
            <a:off x="5919482" y="345313"/>
            <a:ext cx="3072635" cy="3712979"/>
          </a:xfrm>
          <a:prstGeom prst="ellipse">
            <a:avLst/>
          </a:prstGeom>
        </p:spPr>
      </p:pic>
      <p:sp>
        <p:nvSpPr>
          <p:cNvPr id="6" name="Zone de texte 5"/>
          <p:cNvSpPr txBox="1"/>
          <p:nvPr/>
        </p:nvSpPr>
        <p:spPr>
          <a:xfrm>
            <a:off x="-635" y="4787900"/>
            <a:ext cx="5489575" cy="368300"/>
          </a:xfrm>
          <a:prstGeom prst="rect">
            <a:avLst/>
          </a:prstGeom>
        </p:spPr>
        <p:style>
          <a:lnRef idx="2">
            <a:schemeClr val="accent3"/>
          </a:lnRef>
          <a:fillRef idx="2">
            <a:schemeClr val="accent3"/>
          </a:fillRef>
          <a:effectRef idx="0">
            <a:srgbClr val="FFFFFF"/>
          </a:effectRef>
          <a:fontRef idx="minor">
            <a:schemeClr val="lt1"/>
          </a:fontRef>
        </p:style>
        <p:txBody>
          <a:bodyPr wrap="square" rtlCol="0" anchor="t">
            <a:spAutoFit/>
          </a:bodyPr>
          <a:lstStyle/>
          <a:p>
            <a:pPr>
              <a:lnSpc>
                <a:spcPct val="150000"/>
              </a:lnSpc>
            </a:pPr>
            <a:r>
              <a:rPr lang="en-US" altLang="fr-FR" sz="1200" dirty="0">
                <a:solidFill>
                  <a:schemeClr val="tx1"/>
                </a:solidFill>
                <a:latin typeface="Times New Roman" panose="02020603050405020304" pitchFamily="18" charset="0"/>
                <a:cs typeface="Times New Roman" panose="02020603050405020304" pitchFamily="18" charset="0"/>
              </a:rPr>
              <a:t> "J’ai combattu le bon combat, j’ai achev</a:t>
            </a:r>
            <a:r>
              <a:rPr lang="en-US" altLang="en-US" sz="1200" dirty="0">
                <a:solidFill>
                  <a:schemeClr val="tx1"/>
                </a:solidFill>
                <a:latin typeface="Times New Roman" panose="02020603050405020304" pitchFamily="18" charset="0"/>
                <a:cs typeface="Times New Roman" panose="02020603050405020304" pitchFamily="18" charset="0"/>
              </a:rPr>
              <a:t>é</a:t>
            </a:r>
            <a:r>
              <a:rPr lang="en-US" altLang="fr-FR" sz="1200" dirty="0">
                <a:solidFill>
                  <a:schemeClr val="tx1"/>
                </a:solidFill>
                <a:latin typeface="Times New Roman" panose="02020603050405020304" pitchFamily="18" charset="0"/>
                <a:cs typeface="Times New Roman" panose="02020603050405020304" pitchFamily="18" charset="0"/>
              </a:rPr>
              <a:t> la course, j’ai gard</a:t>
            </a:r>
            <a:r>
              <a:rPr lang="en-US" altLang="en-US" sz="1200" dirty="0">
                <a:solidFill>
                  <a:schemeClr val="tx1"/>
                </a:solidFill>
                <a:latin typeface="Times New Roman" panose="02020603050405020304" pitchFamily="18" charset="0"/>
                <a:cs typeface="Times New Roman" panose="02020603050405020304" pitchFamily="18" charset="0"/>
              </a:rPr>
              <a:t>é</a:t>
            </a:r>
            <a:r>
              <a:rPr lang="en-US" altLang="fr-FR" sz="1200" dirty="0">
                <a:solidFill>
                  <a:schemeClr val="tx1"/>
                </a:solidFill>
                <a:latin typeface="Times New Roman" panose="02020603050405020304" pitchFamily="18" charset="0"/>
                <a:cs typeface="Times New Roman" panose="02020603050405020304" pitchFamily="18" charset="0"/>
              </a:rPr>
              <a:t> la foi.”</a:t>
            </a:r>
            <a:r>
              <a:rPr lang="fr-CA" altLang="en-US" sz="1200" dirty="0">
                <a:solidFill>
                  <a:schemeClr val="tx1"/>
                </a:solidFill>
                <a:latin typeface="Times New Roman" panose="02020603050405020304" pitchFamily="18" charset="0"/>
                <a:cs typeface="Times New Roman" panose="02020603050405020304" pitchFamily="18" charset="0"/>
              </a:rPr>
              <a:t> </a:t>
            </a:r>
            <a:r>
              <a:rPr lang="en-US" altLang="fr-FR" sz="1000" i="1" dirty="0">
                <a:solidFill>
                  <a:schemeClr val="tx1"/>
                </a:solidFill>
                <a:latin typeface="Times New Roman" panose="02020603050405020304" pitchFamily="18" charset="0"/>
                <a:cs typeface="Times New Roman" panose="02020603050405020304" pitchFamily="18" charset="0"/>
                <a:sym typeface="+mn-ea"/>
              </a:rPr>
              <a:t>2 Timoth</a:t>
            </a:r>
            <a:r>
              <a:rPr lang="en-US" altLang="en-US" sz="1000" i="1" dirty="0">
                <a:solidFill>
                  <a:schemeClr val="tx1"/>
                </a:solidFill>
                <a:latin typeface="Times New Roman" panose="02020603050405020304" pitchFamily="18" charset="0"/>
                <a:cs typeface="Times New Roman" panose="02020603050405020304" pitchFamily="18" charset="0"/>
                <a:sym typeface="+mn-ea"/>
              </a:rPr>
              <a:t>é</a:t>
            </a:r>
            <a:r>
              <a:rPr lang="en-US" altLang="fr-FR" sz="1000" i="1" dirty="0">
                <a:solidFill>
                  <a:schemeClr val="tx1"/>
                </a:solidFill>
                <a:latin typeface="Times New Roman" panose="02020603050405020304" pitchFamily="18" charset="0"/>
                <a:cs typeface="Times New Roman" panose="02020603050405020304" pitchFamily="18" charset="0"/>
                <a:sym typeface="+mn-ea"/>
              </a:rPr>
              <a:t>e 4 :7-8</a:t>
            </a:r>
          </a:p>
        </p:txBody>
      </p:sp>
      <p:sp>
        <p:nvSpPr>
          <p:cNvPr id="8" name="Zone de texte 7"/>
          <p:cNvSpPr txBox="1"/>
          <p:nvPr/>
        </p:nvSpPr>
        <p:spPr>
          <a:xfrm>
            <a:off x="217817" y="3785652"/>
            <a:ext cx="5701665" cy="375552"/>
          </a:xfrm>
          <a:prstGeom prst="rect">
            <a:avLst/>
          </a:prstGeom>
          <a:noFill/>
        </p:spPr>
        <p:txBody>
          <a:bodyPr wrap="square" rtlCol="0" anchor="t">
            <a:spAutoFit/>
          </a:bodyPr>
          <a:lstStyle/>
          <a:p>
            <a:pPr>
              <a:lnSpc>
                <a:spcPct val="150000"/>
              </a:lnSpc>
            </a:pPr>
            <a:r>
              <a:rPr lang="en-US" altLang="fr-FR" i="1" dirty="0">
                <a:solidFill>
                  <a:srgbClr val="FFFF00"/>
                </a:solidFill>
              </a:rPr>
              <a:t>Ton </a:t>
            </a:r>
            <a:r>
              <a:rPr lang="en-US" altLang="en-US" i="1" dirty="0">
                <a:solidFill>
                  <a:srgbClr val="FFFF00"/>
                </a:solidFill>
              </a:rPr>
              <a:t>é</a:t>
            </a:r>
            <a:r>
              <a:rPr lang="en-US" altLang="fr-FR" i="1" dirty="0">
                <a:solidFill>
                  <a:srgbClr val="FFFF00"/>
                </a:solidFill>
              </a:rPr>
              <a:t>poux,Prosper Bitchoka</a:t>
            </a:r>
          </a:p>
        </p:txBody>
      </p:sp>
      <p:sp>
        <p:nvSpPr>
          <p:cNvPr id="9" name="Rectangle 8"/>
          <p:cNvSpPr/>
          <p:nvPr/>
        </p:nvSpPr>
        <p:spPr>
          <a:xfrm>
            <a:off x="18486" y="-45105"/>
            <a:ext cx="5780116" cy="3785652"/>
          </a:xfrm>
          <a:prstGeom prst="rect">
            <a:avLst/>
          </a:prstGeom>
        </p:spPr>
        <p:txBody>
          <a:bodyPr wrap="square">
            <a:spAutoFit/>
          </a:bodyPr>
          <a:lstStyle/>
          <a:p>
            <a:pPr algn="just">
              <a:lnSpc>
                <a:spcPct val="100000"/>
              </a:lnSpc>
            </a:pPr>
            <a:r>
              <a:rPr lang="en-US" altLang="en-US" sz="1600" dirty="0">
                <a:solidFill>
                  <a:schemeClr val="bg1"/>
                </a:solidFill>
                <a:latin typeface="Times New Roman" panose="02020603050405020304" pitchFamily="18" charset="0"/>
                <a:cs typeface="Times New Roman" panose="02020603050405020304" pitchFamily="18" charset="0"/>
              </a:rPr>
              <a:t>À</a:t>
            </a:r>
            <a:r>
              <a:rPr lang="en-US" altLang="fr-FR" sz="1600" dirty="0">
                <a:solidFill>
                  <a:schemeClr val="bg1"/>
                </a:solidFill>
                <a:latin typeface="Times New Roman" panose="02020603050405020304" pitchFamily="18" charset="0"/>
                <a:cs typeface="Times New Roman" panose="02020603050405020304" pitchFamily="18" charset="0"/>
              </a:rPr>
              <a:t> Franc!</a:t>
            </a:r>
          </a:p>
          <a:p>
            <a:pPr algn="just">
              <a:lnSpc>
                <a:spcPct val="100000"/>
              </a:lnSpc>
            </a:pPr>
            <a:r>
              <a:rPr lang="en-US" altLang="fr-FR" sz="1600" dirty="0" err="1">
                <a:solidFill>
                  <a:schemeClr val="bg1"/>
                </a:solidFill>
                <a:latin typeface="Times New Roman" panose="02020603050405020304" pitchFamily="18" charset="0"/>
                <a:cs typeface="Times New Roman" panose="02020603050405020304" pitchFamily="18" charset="0"/>
              </a:rPr>
              <a:t>Comme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j’aimais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si</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bien</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t’appeler</a:t>
            </a:r>
            <a:r>
              <a:rPr lang="en-US" altLang="fr-FR" sz="1600" dirty="0">
                <a:solidFill>
                  <a:schemeClr val="bg1"/>
                </a:solidFill>
                <a:latin typeface="Times New Roman" panose="02020603050405020304" pitchFamily="18" charset="0"/>
                <a:cs typeface="Times New Roman" panose="02020603050405020304" pitchFamily="18" charset="0"/>
              </a:rPr>
              <a:t>. Les mots ne </a:t>
            </a:r>
            <a:r>
              <a:rPr lang="en-US" altLang="fr-FR" sz="1600" dirty="0" err="1">
                <a:solidFill>
                  <a:schemeClr val="bg1"/>
                </a:solidFill>
                <a:latin typeface="Times New Roman" panose="02020603050405020304" pitchFamily="18" charset="0"/>
                <a:cs typeface="Times New Roman" panose="02020603050405020304" pitchFamily="18" charset="0"/>
              </a:rPr>
              <a:t>suffiront</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jamais</a:t>
            </a:r>
            <a:r>
              <a:rPr lang="en-US" altLang="fr-FR" sz="1600" dirty="0">
                <a:solidFill>
                  <a:schemeClr val="bg1"/>
                </a:solidFill>
                <a:latin typeface="Times New Roman" panose="02020603050405020304" pitchFamily="18" charset="0"/>
                <a:cs typeface="Times New Roman" panose="02020603050405020304" pitchFamily="18" charset="0"/>
              </a:rPr>
              <a:t> pour</a:t>
            </a:r>
          </a:p>
          <a:p>
            <a:pPr algn="just">
              <a:lnSpc>
                <a:spcPct val="100000"/>
              </a:lnSpc>
            </a:pPr>
            <a:r>
              <a:rPr lang="en-US" altLang="fr-FR" sz="1600" dirty="0" err="1">
                <a:solidFill>
                  <a:schemeClr val="bg1"/>
                </a:solidFill>
                <a:latin typeface="Times New Roman" panose="02020603050405020304" pitchFamily="18" charset="0"/>
                <a:cs typeface="Times New Roman" panose="02020603050405020304" pitchFamily="18" charset="0"/>
              </a:rPr>
              <a:t>d</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err="1">
                <a:solidFill>
                  <a:schemeClr val="bg1"/>
                </a:solidFill>
                <a:latin typeface="Times New Roman" panose="02020603050405020304" pitchFamily="18" charset="0"/>
                <a:cs typeface="Times New Roman" panose="02020603050405020304" pitchFamily="18" charset="0"/>
              </a:rPr>
              <a:t>crire</a:t>
            </a:r>
            <a:r>
              <a:rPr lang="en-US" altLang="fr-FR" sz="1600" dirty="0">
                <a:solidFill>
                  <a:schemeClr val="bg1"/>
                </a:solidFill>
                <a:latin typeface="Times New Roman" panose="02020603050405020304" pitchFamily="18" charset="0"/>
                <a:cs typeface="Times New Roman" panose="02020603050405020304" pitchFamily="18" charset="0"/>
              </a:rPr>
              <a:t> la femme </a:t>
            </a:r>
            <a:r>
              <a:rPr lang="en-US" altLang="fr-FR" sz="1600" dirty="0" err="1">
                <a:solidFill>
                  <a:schemeClr val="bg1"/>
                </a:solidFill>
                <a:latin typeface="Times New Roman" panose="02020603050405020304" pitchFamily="18" charset="0"/>
                <a:cs typeface="Times New Roman" panose="02020603050405020304" pitchFamily="18" charset="0"/>
              </a:rPr>
              <a:t>que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tu</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es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que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tu</a:t>
            </a:r>
            <a:r>
              <a:rPr lang="en-US" altLang="fr-FR" sz="1600" dirty="0">
                <a:solidFill>
                  <a:schemeClr val="bg1"/>
                </a:solidFill>
                <a:latin typeface="Times New Roman" panose="02020603050405020304" pitchFamily="18" charset="0"/>
                <a:cs typeface="Times New Roman" panose="02020603050405020304" pitchFamily="18" charset="0"/>
              </a:rPr>
              <a:t> as </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err="1">
                <a:solidFill>
                  <a:schemeClr val="bg1"/>
                </a:solidFill>
                <a:latin typeface="Times New Roman" panose="02020603050405020304" pitchFamily="18" charset="0"/>
                <a:cs typeface="Times New Roman" panose="02020603050405020304" pitchFamily="18" charset="0"/>
              </a:rPr>
              <a:t>t</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Tu</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err="1">
                <a:solidFill>
                  <a:schemeClr val="bg1"/>
                </a:solidFill>
                <a:latin typeface="Times New Roman" panose="02020603050405020304" pitchFamily="18" charset="0"/>
                <a:cs typeface="Times New Roman" panose="02020603050405020304" pitchFamily="18" charset="0"/>
              </a:rPr>
              <a:t>tais</a:t>
            </a:r>
            <a:r>
              <a:rPr lang="en-US" altLang="fr-FR" sz="1600" dirty="0">
                <a:solidFill>
                  <a:schemeClr val="bg1"/>
                </a:solidFill>
                <a:latin typeface="Times New Roman" panose="02020603050405020304" pitchFamily="18" charset="0"/>
                <a:cs typeface="Times New Roman" panose="02020603050405020304" pitchFamily="18" charset="0"/>
              </a:rPr>
              <a:t> le </a:t>
            </a:r>
            <a:r>
              <a:rPr lang="en-US" altLang="fr-FR" sz="1600" dirty="0" err="1">
                <a:solidFill>
                  <a:schemeClr val="bg1"/>
                </a:solidFill>
                <a:latin typeface="Times New Roman" panose="02020603050405020304" pitchFamily="18" charset="0"/>
                <a:cs typeface="Times New Roman" panose="02020603050405020304" pitchFamily="18" charset="0"/>
              </a:rPr>
              <a:t>pilier</a:t>
            </a:r>
            <a:r>
              <a:rPr lang="en-US" altLang="fr-FR" sz="1600" dirty="0">
                <a:solidFill>
                  <a:schemeClr val="bg1"/>
                </a:solidFill>
                <a:latin typeface="Times New Roman" panose="02020603050405020304" pitchFamily="18" charset="0"/>
                <a:cs typeface="Times New Roman" panose="02020603050405020304" pitchFamily="18" charset="0"/>
              </a:rPr>
              <a:t> de </a:t>
            </a:r>
            <a:r>
              <a:rPr lang="en-US" altLang="fr-FR" sz="1600" dirty="0" err="1">
                <a:solidFill>
                  <a:schemeClr val="bg1"/>
                </a:solidFill>
                <a:latin typeface="Times New Roman" panose="02020603050405020304" pitchFamily="18" charset="0"/>
                <a:cs typeface="Times New Roman" panose="02020603050405020304" pitchFamily="18" charset="0"/>
              </a:rPr>
              <a:t>cette</a:t>
            </a:r>
            <a:endParaRPr lang="en-US" altLang="fr-FR" sz="1600" dirty="0">
              <a:solidFill>
                <a:schemeClr val="bg1"/>
              </a:solidFill>
              <a:latin typeface="Times New Roman" panose="02020603050405020304" pitchFamily="18" charset="0"/>
              <a:cs typeface="Times New Roman" panose="02020603050405020304" pitchFamily="18" charset="0"/>
            </a:endParaRPr>
          </a:p>
          <a:p>
            <a:pPr algn="just">
              <a:lnSpc>
                <a:spcPct val="100000"/>
              </a:lnSpc>
            </a:pPr>
            <a:r>
              <a:rPr lang="en-US" altLang="fr-FR" sz="1600" dirty="0" err="1">
                <a:solidFill>
                  <a:schemeClr val="bg1"/>
                </a:solidFill>
                <a:latin typeface="Times New Roman" panose="02020603050405020304" pitchFamily="18" charset="0"/>
                <a:cs typeface="Times New Roman" panose="02020603050405020304" pitchFamily="18" charset="0"/>
              </a:rPr>
              <a:t>famille</a:t>
            </a:r>
            <a:r>
              <a:rPr lang="en-US" altLang="fr-FR" sz="1600" dirty="0">
                <a:solidFill>
                  <a:schemeClr val="bg1"/>
                </a:solidFill>
                <a:latin typeface="Times New Roman" panose="02020603050405020304" pitchFamily="18" charset="0"/>
                <a:cs typeface="Times New Roman" panose="02020603050405020304" pitchFamily="18" charset="0"/>
              </a:rPr>
              <a:t>. Celle </a:t>
            </a:r>
            <a:r>
              <a:rPr lang="en-US" altLang="fr-FR" sz="1600" dirty="0" err="1">
                <a:solidFill>
                  <a:schemeClr val="bg1"/>
                </a:solidFill>
                <a:latin typeface="Times New Roman" panose="02020603050405020304" pitchFamily="18" charset="0"/>
                <a:cs typeface="Times New Roman" panose="02020603050405020304" pitchFamily="18" charset="0"/>
              </a:rPr>
              <a:t>sur</a:t>
            </a:r>
            <a:r>
              <a:rPr lang="en-US" altLang="fr-FR" sz="1600" dirty="0">
                <a:solidFill>
                  <a:schemeClr val="bg1"/>
                </a:solidFill>
                <a:latin typeface="Times New Roman" panose="02020603050405020304" pitchFamily="18" charset="0"/>
                <a:cs typeface="Times New Roman" panose="02020603050405020304" pitchFamily="18" charset="0"/>
              </a:rPr>
              <a:t> qui nous </a:t>
            </a:r>
            <a:r>
              <a:rPr lang="en-US" altLang="fr-FR" sz="1600" dirty="0" err="1">
                <a:solidFill>
                  <a:schemeClr val="bg1"/>
                </a:solidFill>
                <a:latin typeface="Times New Roman" panose="02020603050405020304" pitchFamily="18" charset="0"/>
                <a:cs typeface="Times New Roman" panose="02020603050405020304" pitchFamily="18" charset="0"/>
              </a:rPr>
              <a:t>nous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reposions</a:t>
            </a:r>
            <a:r>
              <a:rPr lang="en-US" altLang="fr-FR" sz="1600" dirty="0">
                <a:solidFill>
                  <a:schemeClr val="bg1"/>
                </a:solidFill>
                <a:latin typeface="Times New Roman" panose="02020603050405020304" pitchFamily="18" charset="0"/>
                <a:cs typeface="Times New Roman" panose="02020603050405020304" pitchFamily="18" charset="0"/>
              </a:rPr>
              <a:t>.</a:t>
            </a:r>
          </a:p>
          <a:p>
            <a:pPr algn="just">
              <a:lnSpc>
                <a:spcPct val="100000"/>
              </a:lnSpc>
            </a:pPr>
            <a:r>
              <a:rPr lang="en-US" altLang="fr-FR" sz="1600" dirty="0" err="1">
                <a:solidFill>
                  <a:schemeClr val="bg1"/>
                </a:solidFill>
                <a:latin typeface="Times New Roman" panose="02020603050405020304" pitchFamily="18" charset="0"/>
                <a:cs typeface="Times New Roman" panose="02020603050405020304" pitchFamily="18" charset="0"/>
              </a:rPr>
              <a:t>Tu</a:t>
            </a:r>
            <a:r>
              <a:rPr lang="en-US" altLang="fr-FR" sz="1600" dirty="0">
                <a:solidFill>
                  <a:schemeClr val="bg1"/>
                </a:solidFill>
                <a:latin typeface="Times New Roman" panose="02020603050405020304" pitchFamily="18" charset="0"/>
                <a:cs typeface="Times New Roman" panose="02020603050405020304" pitchFamily="18" charset="0"/>
              </a:rPr>
              <a:t> as </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err="1">
                <a:solidFill>
                  <a:schemeClr val="bg1"/>
                </a:solidFill>
                <a:latin typeface="Times New Roman" panose="02020603050405020304" pitchFamily="18" charset="0"/>
                <a:cs typeface="Times New Roman" panose="02020603050405020304" pitchFamily="18" charset="0"/>
              </a:rPr>
              <a:t>t</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a:solidFill>
                  <a:schemeClr val="bg1"/>
                </a:solidFill>
                <a:latin typeface="Times New Roman" panose="02020603050405020304" pitchFamily="18" charset="0"/>
                <a:cs typeface="Times New Roman" panose="02020603050405020304" pitchFamily="18" charset="0"/>
              </a:rPr>
              <a:t> tour à tour pour </a:t>
            </a:r>
            <a:r>
              <a:rPr lang="en-US" altLang="fr-FR" sz="1600" dirty="0" err="1">
                <a:solidFill>
                  <a:schemeClr val="bg1"/>
                </a:solidFill>
                <a:latin typeface="Times New Roman" panose="02020603050405020304" pitchFamily="18" charset="0"/>
                <a:cs typeface="Times New Roman" panose="02020603050405020304" pitchFamily="18" charset="0"/>
              </a:rPr>
              <a:t>moi</a:t>
            </a:r>
            <a:r>
              <a:rPr lang="en-US" altLang="fr-FR" sz="1600" dirty="0">
                <a:solidFill>
                  <a:schemeClr val="bg1"/>
                </a:solidFill>
                <a:latin typeface="Times New Roman" panose="02020603050405020304" pitchFamily="18" charset="0"/>
                <a:cs typeface="Times New Roman" panose="02020603050405020304" pitchFamily="18" charset="0"/>
              </a:rPr>
              <a:t> : </a:t>
            </a:r>
            <a:r>
              <a:rPr lang="en-US" altLang="fr-FR" sz="1600" dirty="0" err="1">
                <a:solidFill>
                  <a:schemeClr val="bg1"/>
                </a:solidFill>
                <a:latin typeface="Times New Roman" panose="02020603050405020304" pitchFamily="18" charset="0"/>
                <a:cs typeface="Times New Roman" panose="02020603050405020304" pitchFamily="18" charset="0"/>
              </a:rPr>
              <a:t>une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amie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une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confidente</a:t>
            </a:r>
            <a:r>
              <a:rPr lang="en-US" altLang="fr-FR" sz="1600" dirty="0">
                <a:solidFill>
                  <a:schemeClr val="bg1"/>
                </a:solidFill>
                <a:latin typeface="Times New Roman" panose="02020603050405020304" pitchFamily="18" charset="0"/>
                <a:cs typeface="Times New Roman" panose="02020603050405020304" pitchFamily="18" charset="0"/>
              </a:rPr>
              <a:t> et</a:t>
            </a:r>
          </a:p>
          <a:p>
            <a:pPr algn="just">
              <a:lnSpc>
                <a:spcPct val="100000"/>
              </a:lnSpc>
            </a:pPr>
            <a:r>
              <a:rPr lang="en-US" altLang="fr-FR" sz="1600" dirty="0" err="1">
                <a:solidFill>
                  <a:schemeClr val="bg1"/>
                </a:solidFill>
                <a:latin typeface="Times New Roman" panose="02020603050405020304" pitchFamily="18" charset="0"/>
                <a:cs typeface="Times New Roman" panose="02020603050405020304" pitchFamily="18" charset="0"/>
              </a:rPr>
              <a:t>une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err="1">
                <a:solidFill>
                  <a:schemeClr val="bg1"/>
                </a:solidFill>
                <a:latin typeface="Times New Roman" panose="02020603050405020304" pitchFamily="18" charset="0"/>
                <a:cs typeface="Times New Roman" panose="02020603050405020304" pitchFamily="18" charset="0"/>
              </a:rPr>
              <a:t>pouse</a:t>
            </a:r>
            <a:r>
              <a:rPr lang="en-US" altLang="fr-FR" sz="1600" dirty="0">
                <a:solidFill>
                  <a:schemeClr val="bg1"/>
                </a:solidFill>
                <a:latin typeface="Times New Roman" panose="02020603050405020304" pitchFamily="18" charset="0"/>
                <a:cs typeface="Times New Roman" panose="02020603050405020304" pitchFamily="18" charset="0"/>
              </a:rPr>
              <a:t>. Merci pour le temps pass</a:t>
            </a:r>
            <a:r>
              <a:rPr lang="en-US" altLang="en-US" sz="1600" dirty="0">
                <a:solidFill>
                  <a:schemeClr val="bg1"/>
                </a:solidFill>
                <a:latin typeface="Times New Roman" panose="02020603050405020304" pitchFamily="18" charset="0"/>
                <a:cs typeface="Times New Roman" panose="02020603050405020304" pitchFamily="18" charset="0"/>
              </a:rPr>
              <a:t>é</a:t>
            </a:r>
            <a:r>
              <a:rPr lang="en-US" altLang="fr-FR" sz="1600" dirty="0">
                <a:solidFill>
                  <a:schemeClr val="bg1"/>
                </a:solidFill>
                <a:latin typeface="Times New Roman" panose="02020603050405020304" pitchFamily="18" charset="0"/>
                <a:cs typeface="Times New Roman" panose="02020603050405020304" pitchFamily="18" charset="0"/>
              </a:rPr>
              <a:t> avec </a:t>
            </a:r>
            <a:r>
              <a:rPr lang="en-US" altLang="fr-FR" sz="1600" dirty="0" err="1">
                <a:solidFill>
                  <a:schemeClr val="bg1"/>
                </a:solidFill>
                <a:latin typeface="Times New Roman" panose="02020603050405020304" pitchFamily="18" charset="0"/>
                <a:cs typeface="Times New Roman" panose="02020603050405020304" pitchFamily="18" charset="0"/>
              </a:rPr>
              <a:t>moi</a:t>
            </a:r>
            <a:r>
              <a:rPr lang="en-US" altLang="fr-FR" sz="1600" dirty="0">
                <a:solidFill>
                  <a:schemeClr val="bg1"/>
                </a:solidFill>
                <a:latin typeface="Times New Roman" panose="02020603050405020304" pitchFamily="18" charset="0"/>
                <a:cs typeface="Times New Roman" panose="02020603050405020304" pitchFamily="18" charset="0"/>
              </a:rPr>
              <a:t>. Je </a:t>
            </a:r>
            <a:r>
              <a:rPr lang="en-US" altLang="fr-FR" sz="1600" dirty="0" err="1">
                <a:solidFill>
                  <a:schemeClr val="bg1"/>
                </a:solidFill>
                <a:latin typeface="Times New Roman" panose="02020603050405020304" pitchFamily="18" charset="0"/>
                <a:cs typeface="Times New Roman" panose="02020603050405020304" pitchFamily="18" charset="0"/>
              </a:rPr>
              <a:t>reconnais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qu’il</a:t>
            </a:r>
            <a:endParaRPr lang="en-US" altLang="fr-FR" sz="1600" dirty="0">
              <a:solidFill>
                <a:schemeClr val="bg1"/>
              </a:solidFill>
              <a:latin typeface="Times New Roman" panose="02020603050405020304" pitchFamily="18" charset="0"/>
              <a:cs typeface="Times New Roman" panose="02020603050405020304" pitchFamily="18" charset="0"/>
            </a:endParaRPr>
          </a:p>
          <a:p>
            <a:pPr algn="just">
              <a:lnSpc>
                <a:spcPct val="100000"/>
              </a:lnSpc>
            </a:pPr>
            <a:r>
              <a:rPr lang="en-US" altLang="fr-FR" sz="1600" dirty="0">
                <a:solidFill>
                  <a:schemeClr val="bg1"/>
                </a:solidFill>
                <a:latin typeface="Times New Roman" panose="02020603050405020304" pitchFamily="18" charset="0"/>
                <a:cs typeface="Times New Roman" panose="02020603050405020304" pitchFamily="18" charset="0"/>
              </a:rPr>
              <a:t>a </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err="1">
                <a:solidFill>
                  <a:schemeClr val="bg1"/>
                </a:solidFill>
                <a:latin typeface="Times New Roman" panose="02020603050405020304" pitchFamily="18" charset="0"/>
                <a:cs typeface="Times New Roman" panose="02020603050405020304" pitchFamily="18" charset="0"/>
              </a:rPr>
              <a:t>t</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a:solidFill>
                  <a:schemeClr val="bg1"/>
                </a:solidFill>
                <a:latin typeface="Times New Roman" panose="02020603050405020304" pitchFamily="18" charset="0"/>
                <a:cs typeface="Times New Roman" panose="02020603050405020304" pitchFamily="18" charset="0"/>
              </a:rPr>
              <a:t> court pour nous </a:t>
            </a:r>
            <a:r>
              <a:rPr lang="en-US" altLang="fr-FR" sz="1600" dirty="0" err="1">
                <a:solidFill>
                  <a:schemeClr val="bg1"/>
                </a:solidFill>
                <a:latin typeface="Times New Roman" panose="02020603050405020304" pitchFamily="18" charset="0"/>
                <a:cs typeface="Times New Roman" panose="02020603050405020304" pitchFamily="18" charset="0"/>
              </a:rPr>
              <a:t>mais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Dieu</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l’a</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voulu</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ainsi</a:t>
            </a:r>
            <a:r>
              <a:rPr lang="en-US" altLang="fr-FR" sz="1600" dirty="0">
                <a:solidFill>
                  <a:schemeClr val="bg1"/>
                </a:solidFill>
                <a:latin typeface="Times New Roman" panose="02020603050405020304" pitchFamily="18" charset="0"/>
                <a:cs typeface="Times New Roman" panose="02020603050405020304" pitchFamily="18" charset="0"/>
              </a:rPr>
              <a:t>. Je </a:t>
            </a:r>
            <a:r>
              <a:rPr lang="en-US" altLang="fr-FR" sz="1600" dirty="0" err="1">
                <a:solidFill>
                  <a:schemeClr val="bg1"/>
                </a:solidFill>
                <a:latin typeface="Times New Roman" panose="02020603050405020304" pitchFamily="18" charset="0"/>
                <a:cs typeface="Times New Roman" panose="02020603050405020304" pitchFamily="18" charset="0"/>
              </a:rPr>
              <a:t>peux</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t’assurer</a:t>
            </a:r>
            <a:endParaRPr lang="en-US" altLang="fr-FR" sz="1600" dirty="0">
              <a:solidFill>
                <a:schemeClr val="bg1"/>
              </a:solidFill>
              <a:latin typeface="Times New Roman" panose="02020603050405020304" pitchFamily="18" charset="0"/>
              <a:cs typeface="Times New Roman" panose="02020603050405020304" pitchFamily="18" charset="0"/>
            </a:endParaRPr>
          </a:p>
          <a:p>
            <a:pPr algn="just">
              <a:lnSpc>
                <a:spcPct val="100000"/>
              </a:lnSpc>
            </a:pPr>
            <a:r>
              <a:rPr lang="en-US" altLang="fr-FR" sz="1600" dirty="0" err="1">
                <a:solidFill>
                  <a:schemeClr val="bg1"/>
                </a:solidFill>
                <a:latin typeface="Times New Roman" panose="02020603050405020304" pitchFamily="18" charset="0"/>
                <a:cs typeface="Times New Roman" panose="02020603050405020304" pitchFamily="18" charset="0"/>
              </a:rPr>
              <a:t>d’une</a:t>
            </a:r>
            <a:r>
              <a:rPr lang="en-US" altLang="fr-FR" sz="1600" dirty="0">
                <a:solidFill>
                  <a:schemeClr val="bg1"/>
                </a:solidFill>
                <a:latin typeface="Times New Roman" panose="02020603050405020304" pitchFamily="18" charset="0"/>
                <a:cs typeface="Times New Roman" panose="02020603050405020304" pitchFamily="18" charset="0"/>
              </a:rPr>
              <a:t> chose : je </a:t>
            </a:r>
            <a:r>
              <a:rPr lang="en-US" altLang="fr-FR" sz="1600" dirty="0" err="1">
                <a:solidFill>
                  <a:schemeClr val="bg1"/>
                </a:solidFill>
                <a:latin typeface="Times New Roman" panose="02020603050405020304" pitchFamily="18" charset="0"/>
                <a:cs typeface="Times New Roman" panose="02020603050405020304" pitchFamily="18" charset="0"/>
              </a:rPr>
              <a:t>veillerai</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sur</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tes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enfants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nos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enfants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comme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tu</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m’as</a:t>
            </a:r>
            <a:endParaRPr lang="en-US" altLang="fr-FR" sz="1600" dirty="0">
              <a:solidFill>
                <a:schemeClr val="bg1"/>
              </a:solidFill>
              <a:latin typeface="Times New Roman" panose="02020603050405020304" pitchFamily="18" charset="0"/>
              <a:cs typeface="Times New Roman" panose="02020603050405020304" pitchFamily="18" charset="0"/>
            </a:endParaRPr>
          </a:p>
          <a:p>
            <a:pPr algn="just">
              <a:lnSpc>
                <a:spcPct val="100000"/>
              </a:lnSpc>
            </a:pPr>
            <a:r>
              <a:rPr lang="en-US" altLang="fr-FR" sz="1600" dirty="0" err="1">
                <a:solidFill>
                  <a:schemeClr val="bg1"/>
                </a:solidFill>
                <a:latin typeface="Times New Roman" panose="02020603050405020304" pitchFamily="18" charset="0"/>
                <a:cs typeface="Times New Roman" panose="02020603050405020304" pitchFamily="18" charset="0"/>
              </a:rPr>
              <a:t>demand</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Va</a:t>
            </a:r>
            <a:r>
              <a:rPr lang="en-US" altLang="fr-FR" sz="1600" dirty="0">
                <a:solidFill>
                  <a:schemeClr val="bg1"/>
                </a:solidFill>
                <a:latin typeface="Times New Roman" panose="02020603050405020304" pitchFamily="18" charset="0"/>
                <a:cs typeface="Times New Roman" panose="02020603050405020304" pitchFamily="18" charset="0"/>
              </a:rPr>
              <a:t> en </a:t>
            </a:r>
            <a:r>
              <a:rPr lang="en-US" altLang="fr-FR" sz="1600" dirty="0" err="1">
                <a:solidFill>
                  <a:schemeClr val="bg1"/>
                </a:solidFill>
                <a:latin typeface="Times New Roman" panose="02020603050405020304" pitchFamily="18" charset="0"/>
                <a:cs typeface="Times New Roman" panose="02020603050405020304" pitchFamily="18" charset="0"/>
              </a:rPr>
              <a:t>paix</a:t>
            </a:r>
            <a:r>
              <a:rPr lang="en-US" altLang="fr-FR" sz="1600" dirty="0">
                <a:solidFill>
                  <a:schemeClr val="bg1"/>
                </a:solidFill>
                <a:latin typeface="Times New Roman" panose="02020603050405020304" pitchFamily="18" charset="0"/>
                <a:cs typeface="Times New Roman" panose="02020603050405020304" pitchFamily="18" charset="0"/>
              </a:rPr>
              <a:t> ma femme. Je sais </a:t>
            </a:r>
            <a:r>
              <a:rPr lang="en-US" altLang="fr-FR" sz="1600" dirty="0" err="1">
                <a:solidFill>
                  <a:schemeClr val="bg1"/>
                </a:solidFill>
                <a:latin typeface="Times New Roman" panose="02020603050405020304" pitchFamily="18" charset="0"/>
                <a:cs typeface="Times New Roman" panose="02020603050405020304" pitchFamily="18" charset="0"/>
              </a:rPr>
              <a:t>que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tu</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es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une</a:t>
            </a:r>
            <a:r>
              <a:rPr lang="en-US" altLang="fr-FR" sz="1600" dirty="0">
                <a:solidFill>
                  <a:schemeClr val="bg1"/>
                </a:solidFill>
                <a:latin typeface="Times New Roman" panose="02020603050405020304" pitchFamily="18" charset="0"/>
                <a:cs typeface="Times New Roman" panose="02020603050405020304" pitchFamily="18" charset="0"/>
              </a:rPr>
              <a:t> femme de</a:t>
            </a:r>
          </a:p>
          <a:p>
            <a:pPr algn="just">
              <a:lnSpc>
                <a:spcPct val="100000"/>
              </a:lnSpc>
            </a:pPr>
            <a:r>
              <a:rPr lang="en-US" altLang="fr-FR" sz="1600" dirty="0" err="1">
                <a:solidFill>
                  <a:schemeClr val="bg1"/>
                </a:solidFill>
                <a:latin typeface="Times New Roman" panose="02020603050405020304" pitchFamily="18" charset="0"/>
                <a:cs typeface="Times New Roman" panose="02020603050405020304" pitchFamily="18" charset="0"/>
              </a:rPr>
              <a:t>pri</a:t>
            </a:r>
            <a:r>
              <a:rPr lang="en-US" altLang="en-US" sz="1600" dirty="0" err="1">
                <a:solidFill>
                  <a:schemeClr val="bg1"/>
                </a:solidFill>
                <a:latin typeface="Times New Roman" panose="02020603050405020304" pitchFamily="18" charset="0"/>
                <a:cs typeface="Times New Roman" panose="02020603050405020304" pitchFamily="18" charset="0"/>
              </a:rPr>
              <a:t>è</a:t>
            </a:r>
            <a:r>
              <a:rPr lang="en-US" altLang="fr-FR" sz="1600" dirty="0" err="1">
                <a:solidFill>
                  <a:schemeClr val="bg1"/>
                </a:solidFill>
                <a:latin typeface="Times New Roman" panose="02020603050405020304" pitchFamily="18" charset="0"/>
                <a:cs typeface="Times New Roman" panose="02020603050405020304" pitchFamily="18" charset="0"/>
              </a:rPr>
              <a:t>res</a:t>
            </a:r>
            <a:r>
              <a:rPr lang="en-US" altLang="fr-FR" sz="1600" dirty="0">
                <a:solidFill>
                  <a:schemeClr val="bg1"/>
                </a:solidFill>
                <a:latin typeface="Times New Roman" panose="02020603050405020304" pitchFamily="18" charset="0"/>
                <a:cs typeface="Times New Roman" panose="02020603050405020304" pitchFamily="18" charset="0"/>
              </a:rPr>
              <a:t>. Je </a:t>
            </a:r>
            <a:r>
              <a:rPr lang="en-US" altLang="fr-FR" sz="1600" dirty="0" err="1">
                <a:solidFill>
                  <a:schemeClr val="bg1"/>
                </a:solidFill>
                <a:latin typeface="Times New Roman" panose="02020603050405020304" pitchFamily="18" charset="0"/>
                <a:cs typeface="Times New Roman" panose="02020603050405020304" pitchFamily="18" charset="0"/>
              </a:rPr>
              <a:t>n’ai</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aucun</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doute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que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tu</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es</a:t>
            </a:r>
            <a:r>
              <a:rPr lang="en-US" altLang="fr-FR" sz="1600" dirty="0">
                <a:solidFill>
                  <a:schemeClr val="bg1"/>
                </a:solidFill>
                <a:latin typeface="Times New Roman" panose="02020603050405020304" pitchFamily="18" charset="0"/>
                <a:cs typeface="Times New Roman" panose="02020603050405020304" pitchFamily="18" charset="0"/>
              </a:rPr>
              <a:t> entre les mains </a:t>
            </a:r>
            <a:r>
              <a:rPr lang="en-US" altLang="fr-FR" sz="1600" dirty="0" err="1">
                <a:solidFill>
                  <a:schemeClr val="bg1"/>
                </a:solidFill>
                <a:latin typeface="Times New Roman" panose="02020603050405020304" pitchFamily="18" charset="0"/>
                <a:cs typeface="Times New Roman" panose="02020603050405020304" pitchFamily="18" charset="0"/>
              </a:rPr>
              <a:t>d’Abraham</a:t>
            </a:r>
            <a:r>
              <a:rPr lang="en-US" altLang="fr-FR" sz="1600" dirty="0">
                <a:solidFill>
                  <a:schemeClr val="bg1"/>
                </a:solidFill>
                <a:latin typeface="Times New Roman" panose="02020603050405020304" pitchFamily="18" charset="0"/>
                <a:cs typeface="Times New Roman" panose="02020603050405020304" pitchFamily="18" charset="0"/>
              </a:rPr>
              <a:t> ;</a:t>
            </a:r>
          </a:p>
          <a:p>
            <a:pPr algn="just">
              <a:lnSpc>
                <a:spcPct val="100000"/>
              </a:lnSpc>
            </a:pPr>
            <a:r>
              <a:rPr lang="en-US" altLang="fr-FR" sz="1600" dirty="0">
                <a:solidFill>
                  <a:schemeClr val="bg1"/>
                </a:solidFill>
                <a:latin typeface="Times New Roman" panose="02020603050405020304" pitchFamily="18" charset="0"/>
                <a:cs typeface="Times New Roman" panose="02020603050405020304" pitchFamily="18" charset="0"/>
              </a:rPr>
              <a:t>le </a:t>
            </a:r>
            <a:r>
              <a:rPr lang="en-US" altLang="fr-FR" sz="1600" dirty="0" err="1">
                <a:solidFill>
                  <a:schemeClr val="bg1"/>
                </a:solidFill>
                <a:latin typeface="Times New Roman" panose="02020603050405020304" pitchFamily="18" charset="0"/>
                <a:cs typeface="Times New Roman" panose="02020603050405020304" pitchFamily="18" charset="0"/>
              </a:rPr>
              <a:t>p</a:t>
            </a:r>
            <a:r>
              <a:rPr lang="en-US" altLang="en-US" sz="1600" dirty="0" err="1">
                <a:solidFill>
                  <a:schemeClr val="bg1"/>
                </a:solidFill>
                <a:latin typeface="Times New Roman" panose="02020603050405020304" pitchFamily="18" charset="0"/>
                <a:cs typeface="Times New Roman" panose="02020603050405020304" pitchFamily="18" charset="0"/>
              </a:rPr>
              <a:t>è</a:t>
            </a:r>
            <a:r>
              <a:rPr lang="en-US" altLang="fr-FR" sz="1600" dirty="0" err="1">
                <a:solidFill>
                  <a:schemeClr val="bg1"/>
                </a:solidFill>
                <a:latin typeface="Times New Roman" panose="02020603050405020304" pitchFamily="18" charset="0"/>
                <a:cs typeface="Times New Roman" panose="02020603050405020304" pitchFamily="18" charset="0"/>
              </a:rPr>
              <a:t>re</a:t>
            </a:r>
            <a:r>
              <a:rPr lang="en-US" altLang="fr-FR" sz="1600" dirty="0">
                <a:solidFill>
                  <a:schemeClr val="bg1"/>
                </a:solidFill>
                <a:latin typeface="Times New Roman" panose="02020603050405020304" pitchFamily="18" charset="0"/>
                <a:cs typeface="Times New Roman" panose="02020603050405020304" pitchFamily="18" charset="0"/>
              </a:rPr>
              <a:t> de la </a:t>
            </a:r>
            <a:r>
              <a:rPr lang="en-US" altLang="fr-FR" sz="1600" dirty="0" err="1">
                <a:solidFill>
                  <a:schemeClr val="bg1"/>
                </a:solidFill>
                <a:latin typeface="Times New Roman" panose="02020603050405020304" pitchFamily="18" charset="0"/>
                <a:cs typeface="Times New Roman" panose="02020603050405020304" pitchFamily="18" charset="0"/>
              </a:rPr>
              <a:t>foi</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Là</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o</a:t>
            </a:r>
            <a:r>
              <a:rPr lang="en-US" altLang="en-US" sz="1600" dirty="0" err="1">
                <a:solidFill>
                  <a:schemeClr val="bg1"/>
                </a:solidFill>
                <a:latin typeface="Times New Roman" panose="02020603050405020304" pitchFamily="18" charset="0"/>
                <a:cs typeface="Times New Roman" panose="02020603050405020304" pitchFamily="18" charset="0"/>
              </a:rPr>
              <a:t>ù</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tu</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trouves</a:t>
            </a:r>
            <a:r>
              <a:rPr lang="en-US" altLang="fr-FR" sz="1600" dirty="0">
                <a:solidFill>
                  <a:schemeClr val="bg1"/>
                </a:solidFill>
                <a:latin typeface="Times New Roman" panose="02020603050405020304" pitchFamily="18" charset="0"/>
                <a:cs typeface="Times New Roman" panose="02020603050405020304" pitchFamily="18" charset="0"/>
              </a:rPr>
              <a:t>,</a:t>
            </a:r>
          </a:p>
          <a:p>
            <a:pPr algn="just">
              <a:lnSpc>
                <a:spcPct val="100000"/>
              </a:lnSpc>
            </a:pPr>
            <a:r>
              <a:rPr lang="en-US" altLang="fr-FR" sz="1600" dirty="0">
                <a:solidFill>
                  <a:schemeClr val="bg1"/>
                </a:solidFill>
                <a:latin typeface="Times New Roman" panose="02020603050405020304" pitchFamily="18" charset="0"/>
                <a:cs typeface="Times New Roman" panose="02020603050405020304" pitchFamily="18" charset="0"/>
              </a:rPr>
              <a:t>continue à prier pour nous, pour ta </a:t>
            </a:r>
            <a:r>
              <a:rPr lang="en-US" altLang="fr-FR" sz="1600" dirty="0" err="1">
                <a:solidFill>
                  <a:schemeClr val="bg1"/>
                </a:solidFill>
                <a:latin typeface="Times New Roman" panose="02020603050405020304" pitchFamily="18" charset="0"/>
                <a:cs typeface="Times New Roman" panose="02020603050405020304" pitchFamily="18" charset="0"/>
              </a:rPr>
              <a:t>famille</a:t>
            </a:r>
            <a:r>
              <a:rPr lang="en-US" altLang="fr-FR" sz="1600" dirty="0">
                <a:solidFill>
                  <a:schemeClr val="bg1"/>
                </a:solidFill>
                <a:latin typeface="Times New Roman" panose="02020603050405020304" pitchFamily="18" charset="0"/>
                <a:cs typeface="Times New Roman" panose="02020603050405020304" pitchFamily="18" charset="0"/>
              </a:rPr>
              <a:t>.</a:t>
            </a:r>
          </a:p>
          <a:p>
            <a:pPr algn="just">
              <a:lnSpc>
                <a:spcPct val="100000"/>
              </a:lnSpc>
            </a:pPr>
            <a:r>
              <a:rPr lang="en-US" altLang="fr-FR" sz="1600" dirty="0" err="1">
                <a:solidFill>
                  <a:schemeClr val="bg1"/>
                </a:solidFill>
                <a:latin typeface="Times New Roman" panose="02020603050405020304" pitchFamily="18" charset="0"/>
                <a:cs typeface="Times New Roman" panose="02020603050405020304" pitchFamily="18" charset="0"/>
              </a:rPr>
              <a:t>Que</a:t>
            </a:r>
            <a:r>
              <a:rPr lang="en-US" altLang="fr-FR" sz="1600" dirty="0">
                <a:solidFill>
                  <a:schemeClr val="bg1"/>
                </a:solidFill>
                <a:latin typeface="Times New Roman" panose="02020603050405020304" pitchFamily="18" charset="0"/>
                <a:cs typeface="Times New Roman" panose="02020603050405020304" pitchFamily="18" charset="0"/>
              </a:rPr>
              <a:t> la </a:t>
            </a:r>
            <a:r>
              <a:rPr lang="en-US" altLang="fr-FR" sz="1600" dirty="0" err="1">
                <a:solidFill>
                  <a:schemeClr val="bg1"/>
                </a:solidFill>
                <a:latin typeface="Times New Roman" panose="02020603050405020304" pitchFamily="18" charset="0"/>
                <a:cs typeface="Times New Roman" panose="02020603050405020304" pitchFamily="18" charset="0"/>
              </a:rPr>
              <a:t>terre</a:t>
            </a:r>
            <a:r>
              <a:rPr lang="en-US" altLang="fr-FR" sz="1600" dirty="0">
                <a:solidFill>
                  <a:schemeClr val="bg1"/>
                </a:solidFill>
                <a:latin typeface="Times New Roman" panose="02020603050405020304" pitchFamily="18" charset="0"/>
                <a:cs typeface="Times New Roman" panose="02020603050405020304" pitchFamily="18" charset="0"/>
              </a:rPr>
              <a:t> de </a:t>
            </a:r>
            <a:r>
              <a:rPr lang="en-US" altLang="fr-FR" sz="1600" dirty="0" err="1">
                <a:solidFill>
                  <a:schemeClr val="bg1"/>
                </a:solidFill>
                <a:latin typeface="Times New Roman" panose="02020603050405020304" pitchFamily="18" charset="0"/>
                <a:cs typeface="Times New Roman" panose="02020603050405020304" pitchFamily="18" charset="0"/>
              </a:rPr>
              <a:t>tous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ceux</a:t>
            </a:r>
            <a:r>
              <a:rPr lang="en-US" altLang="fr-FR" sz="1600" dirty="0">
                <a:solidFill>
                  <a:schemeClr val="bg1"/>
                </a:solidFill>
                <a:latin typeface="Times New Roman" panose="02020603050405020304" pitchFamily="18" charset="0"/>
                <a:cs typeface="Times New Roman" panose="02020603050405020304" pitchFamily="18" charset="0"/>
              </a:rPr>
              <a:t> et </a:t>
            </a:r>
            <a:r>
              <a:rPr lang="en-US" altLang="fr-FR" sz="1600" dirty="0" err="1">
                <a:solidFill>
                  <a:schemeClr val="bg1"/>
                </a:solidFill>
                <a:latin typeface="Times New Roman" panose="02020603050405020304" pitchFamily="18" charset="0"/>
                <a:cs typeface="Times New Roman" panose="02020603050405020304" pitchFamily="18" charset="0"/>
              </a:rPr>
              <a:t>celles</a:t>
            </a:r>
            <a:r>
              <a:rPr lang="en-US" altLang="fr-FR" sz="1600" dirty="0">
                <a:solidFill>
                  <a:schemeClr val="bg1"/>
                </a:solidFill>
                <a:latin typeface="Times New Roman" panose="02020603050405020304" pitchFamily="18" charset="0"/>
                <a:cs typeface="Times New Roman" panose="02020603050405020304" pitchFamily="18" charset="0"/>
              </a:rPr>
              <a:t> qui </a:t>
            </a:r>
            <a:r>
              <a:rPr lang="en-US" altLang="fr-FR" sz="1600" dirty="0" err="1">
                <a:solidFill>
                  <a:schemeClr val="bg1"/>
                </a:solidFill>
                <a:latin typeface="Times New Roman" panose="02020603050405020304" pitchFamily="18" charset="0"/>
                <a:cs typeface="Times New Roman" panose="02020603050405020304" pitchFamily="18" charset="0"/>
              </a:rPr>
              <a:t>sont</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partis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avant</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toi</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soit</a:t>
            </a:r>
            <a:endParaRPr lang="en-US" altLang="fr-FR" sz="1600" dirty="0">
              <a:solidFill>
                <a:schemeClr val="bg1"/>
              </a:solidFill>
              <a:latin typeface="Times New Roman" panose="02020603050405020304" pitchFamily="18" charset="0"/>
              <a:cs typeface="Times New Roman" panose="02020603050405020304" pitchFamily="18" charset="0"/>
            </a:endParaRPr>
          </a:p>
          <a:p>
            <a:pPr algn="just">
              <a:lnSpc>
                <a:spcPct val="100000"/>
              </a:lnSpc>
            </a:pPr>
            <a:r>
              <a:rPr lang="en-US" altLang="fr-FR" sz="1600" dirty="0" err="1">
                <a:solidFill>
                  <a:schemeClr val="bg1"/>
                </a:solidFill>
                <a:latin typeface="Times New Roman" panose="02020603050405020304" pitchFamily="18" charset="0"/>
                <a:cs typeface="Times New Roman" panose="02020603050405020304" pitchFamily="18" charset="0"/>
              </a:rPr>
              <a:t>l</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err="1">
                <a:solidFill>
                  <a:schemeClr val="bg1"/>
                </a:solidFill>
                <a:latin typeface="Times New Roman" panose="02020603050405020304" pitchFamily="18" charset="0"/>
                <a:cs typeface="Times New Roman" panose="02020603050405020304" pitchFamily="18" charset="0"/>
              </a:rPr>
              <a:t>g</a:t>
            </a:r>
            <a:r>
              <a:rPr lang="en-US" altLang="en-US" sz="1600" dirty="0" err="1">
                <a:solidFill>
                  <a:schemeClr val="bg1"/>
                </a:solidFill>
                <a:latin typeface="Times New Roman" panose="02020603050405020304" pitchFamily="18" charset="0"/>
                <a:cs typeface="Times New Roman" panose="02020603050405020304" pitchFamily="18" charset="0"/>
              </a:rPr>
              <a:t>è</a:t>
            </a:r>
            <a:r>
              <a:rPr lang="en-US" altLang="fr-FR" sz="1600" dirty="0" err="1">
                <a:solidFill>
                  <a:schemeClr val="bg1"/>
                </a:solidFill>
                <a:latin typeface="Times New Roman" panose="02020603050405020304" pitchFamily="18" charset="0"/>
                <a:cs typeface="Times New Roman" panose="02020603050405020304" pitchFamily="18" charset="0"/>
              </a:rPr>
              <a:t>re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Va</a:t>
            </a:r>
            <a:r>
              <a:rPr lang="en-US" altLang="fr-FR" sz="1600" dirty="0">
                <a:solidFill>
                  <a:schemeClr val="bg1"/>
                </a:solidFill>
                <a:latin typeface="Times New Roman" panose="02020603050405020304" pitchFamily="18" charset="0"/>
                <a:cs typeface="Times New Roman" panose="02020603050405020304" pitchFamily="18" charset="0"/>
              </a:rPr>
              <a:t> en </a:t>
            </a:r>
            <a:r>
              <a:rPr lang="en-US" altLang="fr-FR" sz="1600" dirty="0" err="1">
                <a:solidFill>
                  <a:schemeClr val="bg1"/>
                </a:solidFill>
                <a:latin typeface="Times New Roman" panose="02020603050405020304" pitchFamily="18" charset="0"/>
                <a:cs typeface="Times New Roman" panose="02020603050405020304" pitchFamily="18" charset="0"/>
              </a:rPr>
              <a:t>paix</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comme</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fr-FR" sz="1600" dirty="0" err="1">
                <a:solidFill>
                  <a:schemeClr val="bg1"/>
                </a:solidFill>
                <a:latin typeface="Times New Roman" panose="02020603050405020304" pitchFamily="18" charset="0"/>
                <a:cs typeface="Times New Roman" panose="02020603050405020304" pitchFamily="18" charset="0"/>
              </a:rPr>
              <a:t>tu</a:t>
            </a:r>
            <a:r>
              <a:rPr lang="en-US" altLang="fr-FR" sz="1600" dirty="0">
                <a:solidFill>
                  <a:schemeClr val="bg1"/>
                </a:solidFill>
                <a:latin typeface="Times New Roman" panose="02020603050405020304" pitchFamily="18" charset="0"/>
                <a:cs typeface="Times New Roman" panose="02020603050405020304" pitchFamily="18" charset="0"/>
              </a:rPr>
              <a:t> as </a:t>
            </a:r>
            <a:r>
              <a:rPr lang="en-US" altLang="fr-FR" sz="1600" dirty="0" err="1">
                <a:solidFill>
                  <a:schemeClr val="bg1"/>
                </a:solidFill>
                <a:latin typeface="Times New Roman" panose="02020603050405020304" pitchFamily="18" charset="0"/>
                <a:cs typeface="Times New Roman" panose="02020603050405020304" pitchFamily="18" charset="0"/>
              </a:rPr>
              <a:t>toujours</a:t>
            </a:r>
            <a:r>
              <a:rPr lang="en-US" altLang="fr-FR" sz="1600" dirty="0">
                <a:solidFill>
                  <a:schemeClr val="bg1"/>
                </a:solidFill>
                <a:latin typeface="Times New Roman" panose="02020603050405020304" pitchFamily="18" charset="0"/>
                <a:cs typeface="Times New Roman" panose="02020603050405020304" pitchFamily="18" charset="0"/>
              </a:rPr>
              <a:t> </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err="1">
                <a:solidFill>
                  <a:schemeClr val="bg1"/>
                </a:solidFill>
                <a:latin typeface="Times New Roman" panose="02020603050405020304" pitchFamily="18" charset="0"/>
                <a:cs typeface="Times New Roman" panose="02020603050405020304" pitchFamily="18" charset="0"/>
              </a:rPr>
              <a:t>t</a:t>
            </a:r>
            <a:r>
              <a:rPr lang="en-US" altLang="en-US" sz="1600" dirty="0" err="1">
                <a:solidFill>
                  <a:schemeClr val="bg1"/>
                </a:solidFill>
                <a:latin typeface="Times New Roman" panose="02020603050405020304" pitchFamily="18" charset="0"/>
                <a:cs typeface="Times New Roman" panose="02020603050405020304" pitchFamily="18" charset="0"/>
              </a:rPr>
              <a:t>é</a:t>
            </a:r>
            <a:r>
              <a:rPr lang="en-US" altLang="fr-FR" sz="16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5" name="TextBox 4"/>
          <p:cNvSpPr txBox="1"/>
          <p:nvPr/>
        </p:nvSpPr>
        <p:spPr>
          <a:xfrm>
            <a:off x="2386459" y="1990165"/>
            <a:ext cx="4572000" cy="523220"/>
          </a:xfrm>
          <a:prstGeom prst="rect">
            <a:avLst/>
          </a:prstGeom>
          <a:noFill/>
        </p:spPr>
        <p:txBody>
          <a:bodyPr wrap="square">
            <a:spAutoFit/>
          </a:bodyPr>
          <a:lstStyle/>
          <a:p>
            <a:pPr algn="ctr"/>
            <a:r>
              <a:rPr lang="fr-FR" sz="2800" b="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Chant d’ouverture </a:t>
            </a:r>
            <a:endParaRPr lang="fr-CA"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sp>
        <p:nvSpPr>
          <p:cNvPr id="5" name="Explosion 2 4"/>
          <p:cNvSpPr/>
          <p:nvPr/>
        </p:nvSpPr>
        <p:spPr>
          <a:xfrm>
            <a:off x="4932624" y="436267"/>
            <a:ext cx="2988752" cy="2516641"/>
          </a:xfrm>
          <a:prstGeom prst="irregularSeal2">
            <a:avLst/>
          </a:prstGeom>
          <a:solidFill>
            <a:schemeClr val="accent4">
              <a:lumMod val="60000"/>
              <a:lumOff val="40000"/>
            </a:schemeClr>
          </a:solidFill>
        </p:spPr>
        <p:style>
          <a:lnRef idx="0">
            <a:srgbClr val="FFFFFF"/>
          </a:lnRef>
          <a:fillRef idx="2">
            <a:schemeClr val="accent3"/>
          </a:fillRef>
          <a:effectRef idx="1">
            <a:schemeClr val="accent3"/>
          </a:effectRef>
          <a:fontRef idx="minor">
            <a:schemeClr val="lt1"/>
          </a:fontRef>
        </p:style>
        <p:txBody>
          <a:bodyPr rtlCol="0" anchor="ctr"/>
          <a:lstStyle/>
          <a:p>
            <a:pPr algn="ctr"/>
            <a:r>
              <a:rPr lang="fr-CA" altLang="fr-FR" sz="3200" b="1" dirty="0">
                <a:solidFill>
                  <a:schemeClr val="bg1"/>
                </a:solidFill>
                <a:latin typeface="Times New Roman" panose="02020603050405020304" pitchFamily="18" charset="0"/>
                <a:cs typeface="Times New Roman" panose="02020603050405020304" pitchFamily="18" charset="0"/>
                <a:sym typeface="+mn-ea"/>
              </a:rPr>
              <a:t>Pedro</a:t>
            </a:r>
            <a:endParaRPr lang="fr-CA" altLang="fr-FR" sz="3200" b="1" dirty="0">
              <a:solidFill>
                <a:schemeClr val="bg1"/>
              </a:solidFill>
              <a:latin typeface="Times New Roman" panose="02020603050405020304" pitchFamily="18" charset="0"/>
              <a:cs typeface="Times New Roman" panose="02020603050405020304" pitchFamily="18" charset="0"/>
            </a:endParaRPr>
          </a:p>
          <a:p>
            <a:pPr algn="ctr"/>
            <a:endParaRPr lang="fr-CA" altLang="fr-FR" sz="32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56708" y="3034453"/>
            <a:ext cx="5830584" cy="1754326"/>
          </a:xfrm>
          <a:prstGeom prst="rect">
            <a:avLst/>
          </a:prstGeom>
          <a:solidFill>
            <a:schemeClr val="accent3">
              <a:lumMod val="20000"/>
              <a:lumOff val="80000"/>
            </a:schemeClr>
          </a:solidFill>
        </p:spPr>
        <p:txBody>
          <a:bodyPr wrap="square">
            <a:spAutoFit/>
          </a:bodyPr>
          <a:lstStyle/>
          <a:p>
            <a:pPr algn="just">
              <a:spcBef>
                <a:spcPct val="0"/>
              </a:spcBef>
              <a:spcAft>
                <a:spcPct val="0"/>
              </a:spcAft>
            </a:pPr>
            <a:r>
              <a:rPr lang="en-US" altLang="zh-CN" sz="1800" dirty="0" err="1">
                <a:latin typeface="Times New Roman" panose="02020603050405020304" pitchFamily="18" charset="0"/>
                <a:ea typeface="Calibri" panose="020F0502020204030204"/>
                <a:cs typeface="Times New Roman" panose="02020603050405020304" pitchFamily="18" charset="0"/>
              </a:rPr>
              <a:t>Nos</a:t>
            </a:r>
            <a:r>
              <a:rPr lang="en-US" altLang="zh-CN" sz="1800" dirty="0">
                <a:latin typeface="Times New Roman" panose="02020603050405020304" pitchFamily="18" charset="0"/>
                <a:ea typeface="Calibri" panose="020F0502020204030204"/>
                <a:cs typeface="Times New Roman" panose="02020603050405020304" pitchFamily="18" charset="0"/>
              </a:rPr>
              <a:t> </a:t>
            </a:r>
            <a:r>
              <a:rPr lang="en-US" altLang="zh-CN" sz="1800" dirty="0" err="1">
                <a:latin typeface="Times New Roman" panose="02020603050405020304" pitchFamily="18" charset="0"/>
                <a:ea typeface="Calibri" panose="020F0502020204030204"/>
                <a:cs typeface="Times New Roman" panose="02020603050405020304" pitchFamily="18" charset="0"/>
              </a:rPr>
              <a:t>prières</a:t>
            </a:r>
            <a:r>
              <a:rPr lang="en-US" altLang="zh-CN" sz="1800" dirty="0">
                <a:latin typeface="Times New Roman" panose="02020603050405020304" pitchFamily="18" charset="0"/>
                <a:ea typeface="Calibri" panose="020F0502020204030204"/>
                <a:cs typeface="Times New Roman" panose="02020603050405020304" pitchFamily="18" charset="0"/>
              </a:rPr>
              <a:t> et </a:t>
            </a:r>
            <a:r>
              <a:rPr lang="en-US" altLang="zh-CN" sz="1800" dirty="0" err="1">
                <a:latin typeface="Times New Roman" panose="02020603050405020304" pitchFamily="18" charset="0"/>
                <a:ea typeface="Calibri" panose="020F0502020204030204"/>
                <a:cs typeface="Times New Roman" panose="02020603050405020304" pitchFamily="18" charset="0"/>
              </a:rPr>
              <a:t>notre</a:t>
            </a:r>
            <a:r>
              <a:rPr lang="en-US" altLang="zh-CN" sz="1800" dirty="0">
                <a:latin typeface="Times New Roman" panose="02020603050405020304" pitchFamily="18" charset="0"/>
                <a:ea typeface="Calibri" panose="020F0502020204030204"/>
                <a:cs typeface="Times New Roman" panose="02020603050405020304" pitchFamily="18" charset="0"/>
              </a:rPr>
              <a:t> Amour,</a:t>
            </a:r>
          </a:p>
          <a:p>
            <a:pPr algn="just">
              <a:spcBef>
                <a:spcPct val="0"/>
              </a:spcBef>
              <a:spcAft>
                <a:spcPct val="0"/>
              </a:spcAft>
            </a:pPr>
            <a:r>
              <a:rPr lang="en-US" altLang="zh-CN" sz="1800" dirty="0">
                <a:latin typeface="Times New Roman" panose="02020603050405020304" pitchFamily="18" charset="0"/>
                <a:ea typeface="Calibri" panose="020F0502020204030204"/>
                <a:cs typeface="Times New Roman" panose="02020603050405020304" pitchFamily="18" charset="0"/>
              </a:rPr>
              <a:t>la </a:t>
            </a:r>
            <a:r>
              <a:rPr lang="en-US" altLang="zh-CN" sz="1800" dirty="0" err="1">
                <a:latin typeface="Times New Roman" panose="02020603050405020304" pitchFamily="18" charset="0"/>
                <a:ea typeface="Calibri" panose="020F0502020204030204"/>
                <a:cs typeface="Times New Roman" panose="02020603050405020304" pitchFamily="18" charset="0"/>
              </a:rPr>
              <a:t>Paix</a:t>
            </a:r>
            <a:r>
              <a:rPr lang="en-US" altLang="zh-CN" sz="1800" dirty="0">
                <a:latin typeface="Times New Roman" panose="02020603050405020304" pitchFamily="18" charset="0"/>
                <a:ea typeface="Calibri" panose="020F0502020204030204"/>
                <a:cs typeface="Times New Roman" panose="02020603050405020304" pitchFamily="18" charset="0"/>
              </a:rPr>
              <a:t> </a:t>
            </a:r>
            <a:r>
              <a:rPr lang="en-US" altLang="zh-CN" sz="1800" dirty="0" err="1">
                <a:latin typeface="Times New Roman" panose="02020603050405020304" pitchFamily="18" charset="0"/>
                <a:ea typeface="Calibri" panose="020F0502020204030204"/>
                <a:cs typeface="Times New Roman" panose="02020603050405020304" pitchFamily="18" charset="0"/>
              </a:rPr>
              <a:t>paix</a:t>
            </a:r>
            <a:r>
              <a:rPr lang="en-US" altLang="zh-CN" sz="1800" dirty="0">
                <a:latin typeface="Times New Roman" panose="02020603050405020304" pitchFamily="18" charset="0"/>
                <a:ea typeface="Calibri" panose="020F0502020204030204"/>
                <a:cs typeface="Times New Roman" panose="02020603050405020304" pitchFamily="18" charset="0"/>
              </a:rPr>
              <a:t> et la consolation de </a:t>
            </a:r>
            <a:r>
              <a:rPr lang="en-US" altLang="zh-CN" sz="1800" dirty="0" err="1">
                <a:latin typeface="Times New Roman" panose="02020603050405020304" pitchFamily="18" charset="0"/>
                <a:ea typeface="Calibri" panose="020F0502020204030204"/>
                <a:cs typeface="Times New Roman" panose="02020603050405020304" pitchFamily="18" charset="0"/>
              </a:rPr>
              <a:t>Dieu.e</a:t>
            </a:r>
            <a:r>
              <a:rPr lang="en-US" altLang="zh-CN" sz="1800" dirty="0">
                <a:latin typeface="Times New Roman" panose="02020603050405020304" pitchFamily="18" charset="0"/>
                <a:ea typeface="Calibri" panose="020F0502020204030204"/>
                <a:cs typeface="Times New Roman" panose="02020603050405020304" pitchFamily="18" charset="0"/>
              </a:rPr>
              <a:t> </a:t>
            </a:r>
            <a:r>
              <a:rPr lang="en-US" altLang="zh-CN" sz="1800" dirty="0" err="1">
                <a:latin typeface="Times New Roman" panose="02020603050405020304" pitchFamily="18" charset="0"/>
                <a:ea typeface="Calibri" panose="020F0502020204030204"/>
                <a:cs typeface="Times New Roman" panose="02020603050405020304" pitchFamily="18" charset="0"/>
              </a:rPr>
              <a:t>soit</a:t>
            </a:r>
            <a:r>
              <a:rPr lang="en-US" altLang="zh-CN" sz="1800" dirty="0">
                <a:latin typeface="Times New Roman" panose="02020603050405020304" pitchFamily="18" charset="0"/>
                <a:ea typeface="Calibri" panose="020F0502020204030204"/>
                <a:cs typeface="Times New Roman" panose="02020603050405020304" pitchFamily="18" charset="0"/>
              </a:rPr>
              <a:t> avec </a:t>
            </a:r>
            <a:r>
              <a:rPr lang="en-US" altLang="zh-CN" sz="1800" dirty="0" err="1">
                <a:latin typeface="Times New Roman" panose="02020603050405020304" pitchFamily="18" charset="0"/>
                <a:ea typeface="Calibri" panose="020F0502020204030204"/>
                <a:cs typeface="Times New Roman" panose="02020603050405020304" pitchFamily="18" charset="0"/>
              </a:rPr>
              <a:t>toute</a:t>
            </a:r>
            <a:r>
              <a:rPr lang="en-US" altLang="zh-CN" sz="1800" dirty="0">
                <a:latin typeface="Times New Roman" panose="02020603050405020304" pitchFamily="18" charset="0"/>
                <a:ea typeface="Calibri" panose="020F0502020204030204"/>
                <a:cs typeface="Times New Roman" panose="02020603050405020304" pitchFamily="18" charset="0"/>
              </a:rPr>
              <a:t> la </a:t>
            </a:r>
            <a:r>
              <a:rPr lang="en-US" altLang="zh-CN" sz="1800" dirty="0" err="1">
                <a:latin typeface="Times New Roman" panose="02020603050405020304" pitchFamily="18" charset="0"/>
                <a:ea typeface="Calibri" panose="020F0502020204030204"/>
                <a:cs typeface="Times New Roman" panose="02020603050405020304" pitchFamily="18" charset="0"/>
              </a:rPr>
              <a:t>Famille</a:t>
            </a:r>
            <a:r>
              <a:rPr lang="en-US" altLang="zh-CN" sz="1800" dirty="0">
                <a:latin typeface="Times New Roman" panose="02020603050405020304" pitchFamily="18" charset="0"/>
                <a:ea typeface="Calibri" panose="020F0502020204030204"/>
                <a:cs typeface="Times New Roman" panose="02020603050405020304" pitchFamily="18" charset="0"/>
              </a:rPr>
              <a:t> et </a:t>
            </a:r>
            <a:r>
              <a:rPr lang="en-US" altLang="zh-CN" sz="1800" dirty="0" err="1">
                <a:latin typeface="Times New Roman" panose="02020603050405020304" pitchFamily="18" charset="0"/>
                <a:ea typeface="Calibri" panose="020F0502020204030204"/>
                <a:cs typeface="Times New Roman" panose="02020603050405020304" pitchFamily="18" charset="0"/>
              </a:rPr>
              <a:t>que</a:t>
            </a:r>
            <a:r>
              <a:rPr lang="en-US" altLang="zh-CN" sz="1800" dirty="0">
                <a:latin typeface="Times New Roman" panose="02020603050405020304" pitchFamily="18" charset="0"/>
                <a:ea typeface="Calibri" panose="020F0502020204030204"/>
                <a:cs typeface="Times New Roman" panose="02020603050405020304" pitchFamily="18" charset="0"/>
              </a:rPr>
              <a:t> Pedro repose </a:t>
            </a:r>
            <a:r>
              <a:rPr lang="en-US" altLang="zh-CN" sz="1800" dirty="0" err="1">
                <a:latin typeface="Times New Roman" panose="02020603050405020304" pitchFamily="18" charset="0"/>
                <a:ea typeface="Calibri" panose="020F0502020204030204"/>
                <a:cs typeface="Times New Roman" panose="02020603050405020304" pitchFamily="18" charset="0"/>
              </a:rPr>
              <a:t>Paix</a:t>
            </a:r>
            <a:r>
              <a:rPr lang="en-US" altLang="zh-CN" sz="1800" dirty="0">
                <a:latin typeface="Times New Roman" panose="02020603050405020304" pitchFamily="18" charset="0"/>
                <a:ea typeface="Calibri" panose="020F0502020204030204"/>
                <a:cs typeface="Times New Roman" panose="02020603050405020304" pitchFamily="18" charset="0"/>
              </a:rPr>
              <a:t> avec son </a:t>
            </a:r>
            <a:r>
              <a:rPr lang="en-US" altLang="zh-CN" sz="1800" dirty="0" err="1">
                <a:latin typeface="Times New Roman" panose="02020603050405020304" pitchFamily="18" charset="0"/>
                <a:ea typeface="Calibri" panose="020F0502020204030204"/>
                <a:cs typeface="Times New Roman" panose="02020603050405020304" pitchFamily="18" charset="0"/>
              </a:rPr>
              <a:t>Créateur</a:t>
            </a:r>
            <a:r>
              <a:rPr lang="en-US" altLang="zh-CN" sz="1800" dirty="0">
                <a:latin typeface="Times New Roman" panose="02020603050405020304" pitchFamily="18" charset="0"/>
                <a:ea typeface="Calibri" panose="020F0502020204030204"/>
                <a:cs typeface="Times New Roman" panose="02020603050405020304" pitchFamily="18" charset="0"/>
              </a:rPr>
              <a:t>... </a:t>
            </a:r>
          </a:p>
          <a:p>
            <a:pPr algn="just">
              <a:spcBef>
                <a:spcPct val="0"/>
              </a:spcBef>
              <a:spcAft>
                <a:spcPct val="0"/>
              </a:spcAft>
            </a:pPr>
            <a:r>
              <a:rPr lang="en-US" altLang="zh-CN" sz="1800" dirty="0">
                <a:latin typeface="Times New Roman" panose="02020603050405020304" pitchFamily="18" charset="0"/>
                <a:ea typeface="Calibri" panose="020F0502020204030204"/>
                <a:cs typeface="Times New Roman" panose="02020603050405020304" pitchFamily="18" charset="0"/>
              </a:rPr>
              <a:t>Pedro , </a:t>
            </a:r>
            <a:r>
              <a:rPr lang="en-US" altLang="zh-CN" sz="1800" dirty="0" err="1">
                <a:latin typeface="Times New Roman" panose="02020603050405020304" pitchFamily="18" charset="0"/>
                <a:ea typeface="Calibri" panose="020F0502020204030204"/>
                <a:cs typeface="Times New Roman" panose="02020603050405020304" pitchFamily="18" charset="0"/>
              </a:rPr>
              <a:t>notamment</a:t>
            </a:r>
            <a:r>
              <a:rPr lang="en-US" altLang="zh-CN" sz="1800" dirty="0">
                <a:latin typeface="Times New Roman" panose="02020603050405020304" pitchFamily="18" charset="0"/>
                <a:ea typeface="Calibri" panose="020F0502020204030204"/>
                <a:cs typeface="Times New Roman" panose="02020603050405020304" pitchFamily="18" charset="0"/>
              </a:rPr>
              <a:t> ,a </a:t>
            </a:r>
            <a:r>
              <a:rPr lang="en-US" altLang="zh-CN" sz="1800" dirty="0" err="1">
                <a:latin typeface="Times New Roman" panose="02020603050405020304" pitchFamily="18" charset="0"/>
                <a:ea typeface="Calibri" panose="020F0502020204030204"/>
                <a:cs typeface="Times New Roman" panose="02020603050405020304" pitchFamily="18" charset="0"/>
              </a:rPr>
              <a:t>animé</a:t>
            </a:r>
            <a:r>
              <a:rPr lang="en-US" altLang="zh-CN" sz="1800" dirty="0">
                <a:latin typeface="Times New Roman" panose="02020603050405020304" pitchFamily="18" charset="0"/>
                <a:ea typeface="Calibri" panose="020F0502020204030204"/>
                <a:cs typeface="Times New Roman" panose="02020603050405020304" pitchFamily="18" charset="0"/>
              </a:rPr>
              <a:t> et </a:t>
            </a:r>
            <a:r>
              <a:rPr lang="en-US" altLang="zh-CN" sz="1800" dirty="0" err="1">
                <a:latin typeface="Times New Roman" panose="02020603050405020304" pitchFamily="18" charset="0"/>
                <a:ea typeface="Calibri" panose="020F0502020204030204"/>
                <a:cs typeface="Times New Roman" panose="02020603050405020304" pitchFamily="18" charset="0"/>
              </a:rPr>
              <a:t>accompagné</a:t>
            </a:r>
            <a:r>
              <a:rPr lang="en-US" altLang="zh-CN" sz="1800" dirty="0">
                <a:latin typeface="Times New Roman" panose="02020603050405020304" pitchFamily="18" charset="0"/>
                <a:ea typeface="Calibri" panose="020F0502020204030204"/>
                <a:cs typeface="Times New Roman" panose="02020603050405020304" pitchFamily="18" charset="0"/>
              </a:rPr>
              <a:t> le </a:t>
            </a:r>
            <a:r>
              <a:rPr lang="en-US" altLang="zh-CN" sz="1800" dirty="0" err="1">
                <a:latin typeface="Times New Roman" panose="02020603050405020304" pitchFamily="18" charset="0"/>
                <a:ea typeface="Calibri" panose="020F0502020204030204"/>
                <a:cs typeface="Times New Roman" panose="02020603050405020304" pitchFamily="18" charset="0"/>
              </a:rPr>
              <a:t>culte</a:t>
            </a:r>
            <a:r>
              <a:rPr lang="en-US" altLang="zh-CN" sz="1800" dirty="0">
                <a:latin typeface="Times New Roman" panose="02020603050405020304" pitchFamily="18" charset="0"/>
                <a:ea typeface="Calibri" panose="020F0502020204030204"/>
                <a:cs typeface="Times New Roman" panose="02020603050405020304" pitchFamily="18" charset="0"/>
              </a:rPr>
              <a:t> avec </a:t>
            </a:r>
            <a:r>
              <a:rPr lang="en-US" altLang="zh-CN" sz="1800" dirty="0" err="1">
                <a:latin typeface="Times New Roman" panose="02020603050405020304" pitchFamily="18" charset="0"/>
                <a:ea typeface="Calibri" panose="020F0502020204030204"/>
                <a:cs typeface="Times New Roman" panose="02020603050405020304" pitchFamily="18" charset="0"/>
              </a:rPr>
              <a:t>sa</a:t>
            </a:r>
            <a:r>
              <a:rPr lang="en-US" altLang="zh-CN" sz="1800" dirty="0">
                <a:latin typeface="Times New Roman" panose="02020603050405020304" pitchFamily="18" charset="0"/>
                <a:ea typeface="Calibri" panose="020F0502020204030204"/>
                <a:cs typeface="Times New Roman" panose="02020603050405020304" pitchFamily="18" charset="0"/>
              </a:rPr>
              <a:t> </a:t>
            </a:r>
            <a:r>
              <a:rPr lang="en-US" altLang="zh-CN" sz="1800" dirty="0" err="1">
                <a:latin typeface="Times New Roman" panose="02020603050405020304" pitchFamily="18" charset="0"/>
                <a:ea typeface="Calibri" panose="020F0502020204030204"/>
                <a:cs typeface="Times New Roman" panose="02020603050405020304" pitchFamily="18" charset="0"/>
              </a:rPr>
              <a:t>guitare</a:t>
            </a:r>
            <a:r>
              <a:rPr lang="en-US" altLang="zh-CN" sz="1800" dirty="0">
                <a:latin typeface="Times New Roman" panose="02020603050405020304" pitchFamily="18" charset="0"/>
                <a:ea typeface="Calibri" panose="020F0502020204030204"/>
                <a:cs typeface="Times New Roman" panose="02020603050405020304" pitchFamily="18" charset="0"/>
              </a:rPr>
              <a:t> pendant des </a:t>
            </a:r>
            <a:r>
              <a:rPr lang="en-US" altLang="zh-CN" sz="1800" dirty="0" err="1">
                <a:latin typeface="Times New Roman" panose="02020603050405020304" pitchFamily="18" charset="0"/>
                <a:ea typeface="Calibri" panose="020F0502020204030204"/>
                <a:cs typeface="Times New Roman" panose="02020603050405020304" pitchFamily="18" charset="0"/>
              </a:rPr>
              <a:t>années</a:t>
            </a:r>
            <a:r>
              <a:rPr lang="en-US" altLang="zh-CN" sz="1800" dirty="0">
                <a:latin typeface="Times New Roman" panose="02020603050405020304" pitchFamily="18" charset="0"/>
                <a:ea typeface="Calibri" panose="020F0502020204030204"/>
                <a:cs typeface="Times New Roman" panose="02020603050405020304" pitchFamily="18" charset="0"/>
              </a:rPr>
              <a:t>...un </a:t>
            </a:r>
            <a:r>
              <a:rPr lang="en-US" altLang="zh-CN" sz="1800" dirty="0" err="1">
                <a:latin typeface="Times New Roman" panose="02020603050405020304" pitchFamily="18" charset="0"/>
                <a:ea typeface="Calibri" panose="020F0502020204030204"/>
                <a:cs typeface="Times New Roman" panose="02020603050405020304" pitchFamily="18" charset="0"/>
              </a:rPr>
              <a:t>homme</a:t>
            </a:r>
            <a:r>
              <a:rPr lang="en-US" altLang="zh-CN" sz="1800" dirty="0">
                <a:latin typeface="Times New Roman" panose="02020603050405020304" pitchFamily="18" charset="0"/>
                <a:ea typeface="Calibri" panose="020F0502020204030204"/>
                <a:cs typeface="Times New Roman" panose="02020603050405020304" pitchFamily="18" charset="0"/>
              </a:rPr>
              <a:t> bon...</a:t>
            </a:r>
            <a:r>
              <a:rPr lang="en-US" altLang="zh-CN" sz="1800" dirty="0" err="1">
                <a:latin typeface="Times New Roman" panose="02020603050405020304" pitchFamily="18" charset="0"/>
                <a:ea typeface="Calibri" panose="020F0502020204030204"/>
                <a:cs typeface="Times New Roman" panose="02020603050405020304" pitchFamily="18" charset="0"/>
              </a:rPr>
              <a:t>dont</a:t>
            </a:r>
            <a:r>
              <a:rPr lang="en-US" altLang="zh-CN" sz="1800" dirty="0">
                <a:latin typeface="Times New Roman" panose="02020603050405020304" pitchFamily="18" charset="0"/>
                <a:ea typeface="Calibri" panose="020F0502020204030204"/>
                <a:cs typeface="Times New Roman" panose="02020603050405020304" pitchFamily="18" charset="0"/>
              </a:rPr>
              <a:t> Rosa </a:t>
            </a:r>
            <a:r>
              <a:rPr lang="en-US" altLang="zh-CN" sz="1800" dirty="0" err="1">
                <a:latin typeface="Times New Roman" panose="02020603050405020304" pitchFamily="18" charset="0"/>
                <a:ea typeface="Calibri" panose="020F0502020204030204"/>
                <a:cs typeface="Times New Roman" panose="02020603050405020304" pitchFamily="18" charset="0"/>
              </a:rPr>
              <a:t>était</a:t>
            </a:r>
            <a:r>
              <a:rPr lang="en-US" altLang="zh-CN" sz="1800" dirty="0">
                <a:latin typeface="Times New Roman" panose="02020603050405020304" pitchFamily="18" charset="0"/>
                <a:ea typeface="Calibri" panose="020F0502020204030204"/>
                <a:cs typeface="Times New Roman" panose="02020603050405020304" pitchFamily="18" charset="0"/>
              </a:rPr>
              <a:t> </a:t>
            </a:r>
            <a:r>
              <a:rPr lang="en-US" altLang="zh-CN" sz="1800" dirty="0" err="1">
                <a:latin typeface="Times New Roman" panose="02020603050405020304" pitchFamily="18" charset="0"/>
                <a:ea typeface="Calibri" panose="020F0502020204030204"/>
                <a:cs typeface="Times New Roman" panose="02020603050405020304" pitchFamily="18" charset="0"/>
              </a:rPr>
              <a:t>très</a:t>
            </a:r>
            <a:r>
              <a:rPr lang="en-US" altLang="zh-CN" sz="1800" dirty="0">
                <a:latin typeface="Times New Roman" panose="02020603050405020304" pitchFamily="18" charset="0"/>
                <a:ea typeface="Calibri" panose="020F0502020204030204"/>
                <a:cs typeface="Times New Roman" panose="02020603050405020304" pitchFamily="18" charset="0"/>
              </a:rPr>
              <a:t> </a:t>
            </a:r>
            <a:r>
              <a:rPr lang="en-US" altLang="zh-CN" sz="1800" dirty="0" err="1">
                <a:latin typeface="Times New Roman" panose="02020603050405020304" pitchFamily="18" charset="0"/>
                <a:ea typeface="Calibri" panose="020F0502020204030204"/>
                <a:cs typeface="Times New Roman" panose="02020603050405020304" pitchFamily="18" charset="0"/>
              </a:rPr>
              <a:t>proche</a:t>
            </a:r>
            <a:r>
              <a:rPr lang="en-US" altLang="zh-CN" sz="1800" dirty="0">
                <a:latin typeface="Times New Roman" panose="02020603050405020304" pitchFamily="18" charset="0"/>
                <a:ea typeface="Calibri" panose="020F0502020204030204"/>
                <a:cs typeface="Times New Roman" panose="02020603050405020304" pitchFamily="18" charset="0"/>
              </a:rPr>
              <a:t>...la </a:t>
            </a:r>
            <a:r>
              <a:rPr lang="en-US" altLang="zh-CN" sz="1800" dirty="0" err="1">
                <a:latin typeface="Times New Roman" panose="02020603050405020304" pitchFamily="18" charset="0"/>
                <a:ea typeface="Calibri" panose="020F0502020204030204"/>
                <a:cs typeface="Times New Roman" panose="02020603050405020304" pitchFamily="18" charset="0"/>
              </a:rPr>
              <a:t>famille</a:t>
            </a:r>
            <a:r>
              <a:rPr lang="en-US" altLang="zh-CN" sz="1800" dirty="0">
                <a:latin typeface="Times New Roman" panose="02020603050405020304" pitchFamily="18" charset="0"/>
                <a:ea typeface="Calibri" panose="020F0502020204030204"/>
                <a:cs typeface="Times New Roman" panose="02020603050405020304" pitchFamily="18" charset="0"/>
              </a:rPr>
              <a:t> </a:t>
            </a:r>
            <a:r>
              <a:rPr lang="en-US" altLang="zh-CN" sz="1800" dirty="0" err="1">
                <a:latin typeface="Times New Roman" panose="02020603050405020304" pitchFamily="18" charset="0"/>
                <a:ea typeface="Calibri" panose="020F0502020204030204"/>
                <a:cs typeface="Times New Roman" panose="02020603050405020304" pitchFamily="18" charset="0"/>
              </a:rPr>
              <a:t>aussi</a:t>
            </a:r>
            <a:r>
              <a:rPr lang="en-US" altLang="zh-CN" sz="1800" dirty="0">
                <a:latin typeface="Times New Roman" panose="02020603050405020304" pitchFamily="18" charset="0"/>
                <a:ea typeface="Calibri" panose="020F0502020204030204"/>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3" y="-1"/>
            <a:ext cx="9175873" cy="5143501"/>
          </a:xfrm>
          <a:prstGeom prst="rect">
            <a:avLst/>
          </a:prstGeom>
        </p:spPr>
      </p:pic>
      <p:sp>
        <p:nvSpPr>
          <p:cNvPr id="4" name="TextBox 3"/>
          <p:cNvSpPr txBox="1"/>
          <p:nvPr/>
        </p:nvSpPr>
        <p:spPr>
          <a:xfrm>
            <a:off x="396078" y="2110084"/>
            <a:ext cx="8383713" cy="461665"/>
          </a:xfrm>
          <a:prstGeom prst="rect">
            <a:avLst/>
          </a:prstGeom>
          <a:noFill/>
        </p:spPr>
        <p:txBody>
          <a:bodyPr wrap="square">
            <a:spAutoFit/>
          </a:bodyPr>
          <a:lstStyle/>
          <a:p>
            <a:pPr marL="0" marR="0" algn="ctr">
              <a:spcBef>
                <a:spcPts val="0"/>
              </a:spcBef>
              <a:spcAft>
                <a:spcPts val="0"/>
              </a:spcAft>
            </a:pPr>
            <a:r>
              <a:rPr lang="fr-FR" sz="2400"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LITURGIE DE LA SAINTE COMMUNION </a:t>
            </a:r>
            <a:r>
              <a:rPr lang="fr-FR" sz="1800"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 Florence et Marie Claude</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p:cNvSpPr txBox="1"/>
          <p:nvPr/>
        </p:nvSpPr>
        <p:spPr>
          <a:xfrm>
            <a:off x="758885" y="1074750"/>
            <a:ext cx="7658100" cy="2264081"/>
          </a:xfrm>
          <a:prstGeom prst="rect">
            <a:avLst/>
          </a:prstGeom>
          <a:noFill/>
        </p:spPr>
        <p:txBody>
          <a:bodyPr wrap="square">
            <a:spAutoFit/>
          </a:bodyPr>
          <a:lstStyle/>
          <a:p>
            <a:pPr marL="0" marR="0" algn="ctr">
              <a:lnSpc>
                <a:spcPct val="150000"/>
              </a:lnSpc>
              <a:spcBef>
                <a:spcPts val="0"/>
              </a:spcBef>
              <a:spcAft>
                <a:spcPts val="0"/>
              </a:spcAft>
            </a:pPr>
            <a:r>
              <a:rPr lang="fr-FR" sz="1600" dirty="0">
                <a:effectLst/>
                <a:latin typeface="Times New Roman" panose="02020603050405020304" pitchFamily="18" charset="0"/>
                <a:ea typeface="MS Mincho" panose="02020609040205080304" pitchFamily="49" charset="-128"/>
                <a:cs typeface="Times New Roman" panose="02020603050405020304" pitchFamily="18" charset="0"/>
              </a:rPr>
              <a:t>Dieu est avec vous</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b="1" dirty="0">
                <a:effectLst/>
                <a:latin typeface="Times New Roman" panose="02020603050405020304" pitchFamily="18" charset="0"/>
                <a:ea typeface="MS Mincho" panose="02020609040205080304" pitchFamily="49" charset="-128"/>
                <a:cs typeface="Times New Roman" panose="02020603050405020304" pitchFamily="18" charset="0"/>
              </a:rPr>
              <a:t>Qu’il soit aussi avec vous</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dirty="0">
                <a:effectLst/>
                <a:latin typeface="Times New Roman" panose="02020603050405020304" pitchFamily="18" charset="0"/>
                <a:ea typeface="MS Mincho" panose="02020609040205080304" pitchFamily="49" charset="-128"/>
                <a:cs typeface="Times New Roman" panose="02020603050405020304" pitchFamily="18" charset="0"/>
              </a:rPr>
              <a:t>Élevons nos cœurs</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b="1" dirty="0">
                <a:effectLst/>
                <a:latin typeface="Times New Roman" panose="02020603050405020304" pitchFamily="18" charset="0"/>
                <a:ea typeface="MS Mincho" panose="02020609040205080304" pitchFamily="49" charset="-128"/>
                <a:cs typeface="Times New Roman" panose="02020603050405020304" pitchFamily="18" charset="0"/>
              </a:rPr>
              <a:t>Nous les élevons vers le Seigneur</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dirty="0">
                <a:effectLst/>
                <a:latin typeface="Times New Roman" panose="02020603050405020304" pitchFamily="18" charset="0"/>
                <a:ea typeface="MS Mincho" panose="02020609040205080304" pitchFamily="49" charset="-128"/>
                <a:cs typeface="Times New Roman" panose="02020603050405020304" pitchFamily="18" charset="0"/>
              </a:rPr>
              <a:t>Nous rendons grâces au Seigneur notre Dieu</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b="1" dirty="0">
                <a:effectLst/>
                <a:latin typeface="Times New Roman" panose="02020603050405020304" pitchFamily="18" charset="0"/>
                <a:ea typeface="MS Mincho" panose="02020609040205080304" pitchFamily="49" charset="-128"/>
                <a:cs typeface="Times New Roman" panose="02020603050405020304" pitchFamily="18" charset="0"/>
              </a:rPr>
              <a:t>Il est bon de lui rendre grâces et de le louer</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p:cNvSpPr txBox="1"/>
          <p:nvPr/>
        </p:nvSpPr>
        <p:spPr>
          <a:xfrm>
            <a:off x="677636" y="648266"/>
            <a:ext cx="7788728" cy="3095078"/>
          </a:xfrm>
          <a:prstGeom prst="rect">
            <a:avLst/>
          </a:prstGeom>
          <a:noFill/>
        </p:spPr>
        <p:txBody>
          <a:bodyPr wrap="square">
            <a:spAutoFit/>
          </a:bodyPr>
          <a:lstStyle/>
          <a:p>
            <a:pPr algn="ctr">
              <a:lnSpc>
                <a:spcPct val="150000"/>
              </a:lnSpc>
            </a:pPr>
            <a:r>
              <a:rPr lang="en-US" sz="20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PRÉFACE</a:t>
            </a:r>
          </a:p>
          <a:p>
            <a:pPr algn="just">
              <a:lnSpc>
                <a:spcPct val="150000"/>
              </a:lnSpc>
            </a:pPr>
            <a:endParaRPr lang="en-US" sz="1600" dirty="0">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50000"/>
              </a:lnSpc>
            </a:pPr>
            <a:endParaRPr lang="en-US" sz="1600" dirty="0">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50000"/>
              </a:lnSpc>
            </a:pPr>
            <a:r>
              <a:rPr lang="en-US" sz="1600" dirty="0" err="1">
                <a:latin typeface="Times New Roman" panose="02020603050405020304" pitchFamily="18" charset="0"/>
                <a:ea typeface="MS Mincho" panose="02020609040205080304" pitchFamily="49" charset="-128"/>
                <a:cs typeface="Times New Roman" panose="02020603050405020304" pitchFamily="18" charset="0"/>
              </a:rPr>
              <a:t>En</a:t>
            </a:r>
            <a:r>
              <a:rPr lang="en-US" sz="1600" dirty="0">
                <a:latin typeface="Times New Roman" panose="02020603050405020304" pitchFamily="18" charset="0"/>
                <a:ea typeface="MS Mincho" panose="02020609040205080304" pitchFamily="49" charset="-128"/>
                <a:cs typeface="Times New Roman" panose="02020603050405020304" pitchFamily="18" charset="0"/>
              </a:rPr>
              <a:t> verité,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tu</a:t>
            </a:r>
            <a:r>
              <a:rPr lang="en-US" sz="1600" dirty="0">
                <a:latin typeface="Times New Roman" panose="02020603050405020304" pitchFamily="18" charset="0"/>
                <a:ea typeface="MS Mincho" panose="02020609040205080304" pitchFamily="49" charset="-128"/>
                <a:cs typeface="Times New Roman" panose="02020603050405020304" pitchFamily="18" charset="0"/>
              </a:rPr>
              <a:t> es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digne</a:t>
            </a:r>
            <a:r>
              <a:rPr lang="en-US" sz="1600" dirty="0">
                <a:latin typeface="Times New Roman" panose="02020603050405020304" pitchFamily="18" charset="0"/>
                <a:ea typeface="MS Mincho" panose="02020609040205080304" pitchFamily="49" charset="-128"/>
                <a:cs typeface="Times New Roman" panose="02020603050405020304" pitchFamily="18" charset="0"/>
              </a:rPr>
              <a:t> de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louange</a:t>
            </a:r>
            <a:r>
              <a:rPr lang="en-US" sz="1600" dirty="0">
                <a:latin typeface="Times New Roman" panose="02020603050405020304" pitchFamily="18" charset="0"/>
                <a:ea typeface="MS Mincho" panose="02020609040205080304" pitchFamily="49" charset="-128"/>
                <a:cs typeface="Times New Roman" panose="02020603050405020304" pitchFamily="18" charset="0"/>
              </a:rPr>
              <a:t>. Par Christ, que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tu</a:t>
            </a:r>
            <a:r>
              <a:rPr lang="en-US" sz="1600" dirty="0">
                <a:latin typeface="Times New Roman" panose="02020603050405020304" pitchFamily="18" charset="0"/>
                <a:ea typeface="MS Mincho" panose="02020609040205080304" pitchFamily="49" charset="-128"/>
                <a:cs typeface="Times New Roman" panose="02020603050405020304" pitchFamily="18" charset="0"/>
              </a:rPr>
              <a:t> as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ramené</a:t>
            </a:r>
            <a:r>
              <a:rPr lang="en-US" sz="1600" dirty="0">
                <a:latin typeface="Times New Roman" panose="02020603050405020304" pitchFamily="18" charset="0"/>
                <a:ea typeface="MS Mincho" panose="02020609040205080304" pitchFamily="49" charset="-128"/>
                <a:cs typeface="Times New Roman" panose="02020603050405020304" pitchFamily="18" charset="0"/>
              </a:rPr>
              <a:t> des morts, nous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aussi</a:t>
            </a:r>
            <a:r>
              <a:rPr lang="en-US" sz="1600" dirty="0">
                <a:latin typeface="Times New Roman" panose="02020603050405020304" pitchFamily="18" charset="0"/>
                <a:ea typeface="MS Mincho" panose="02020609040205080304" pitchFamily="49" charset="-128"/>
                <a:cs typeface="Times New Roman" panose="02020603050405020304" pitchFamily="18" charset="0"/>
              </a:rPr>
              <a:t>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avons</a:t>
            </a:r>
            <a:r>
              <a:rPr lang="en-US" sz="1600" dirty="0">
                <a:latin typeface="Times New Roman" panose="02020603050405020304" pitchFamily="18" charset="0"/>
                <a:ea typeface="MS Mincho" panose="02020609040205080304" pitchFamily="49" charset="-128"/>
                <a:cs typeface="Times New Roman" panose="02020603050405020304" pitchFamily="18" charset="0"/>
              </a:rPr>
              <a:t>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accèes</a:t>
            </a:r>
            <a:r>
              <a:rPr lang="en-US" sz="1600" dirty="0">
                <a:latin typeface="Times New Roman" panose="02020603050405020304" pitchFamily="18" charset="0"/>
                <a:ea typeface="MS Mincho" panose="02020609040205080304" pitchFamily="49" charset="-128"/>
                <a:cs typeface="Times New Roman" panose="02020603050405020304" pitchFamily="18" charset="0"/>
              </a:rPr>
              <a:t> à la Vie. Notre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foi</a:t>
            </a:r>
            <a:r>
              <a:rPr lang="en-US" sz="1600" dirty="0">
                <a:latin typeface="Times New Roman" panose="02020603050405020304" pitchFamily="18" charset="0"/>
                <a:ea typeface="MS Mincho" panose="02020609040205080304" pitchFamily="49" charset="-128"/>
                <a:cs typeface="Times New Roman" panose="02020603050405020304" pitchFamily="18" charset="0"/>
              </a:rPr>
              <a:t> et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notre</a:t>
            </a:r>
            <a:r>
              <a:rPr lang="en-US" sz="1600" dirty="0">
                <a:latin typeface="Times New Roman" panose="02020603050405020304" pitchFamily="18" charset="0"/>
                <a:ea typeface="MS Mincho" panose="02020609040205080304" pitchFamily="49" charset="-128"/>
                <a:cs typeface="Times New Roman" panose="02020603050405020304" pitchFamily="18" charset="0"/>
              </a:rPr>
              <a:t>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espérance</a:t>
            </a:r>
            <a:r>
              <a:rPr lang="en-US" sz="1600" dirty="0">
                <a:latin typeface="Times New Roman" panose="02020603050405020304" pitchFamily="18" charset="0"/>
                <a:ea typeface="MS Mincho" panose="02020609040205080304" pitchFamily="49" charset="-128"/>
                <a:cs typeface="Times New Roman" panose="02020603050405020304" pitchFamily="18" charset="0"/>
              </a:rPr>
              <a:t>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sont</a:t>
            </a:r>
            <a:r>
              <a:rPr lang="en-US" sz="1600" dirty="0">
                <a:latin typeface="Times New Roman" panose="02020603050405020304" pitchFamily="18" charset="0"/>
                <a:ea typeface="MS Mincho" panose="02020609040205080304" pitchFamily="49" charset="-128"/>
                <a:cs typeface="Times New Roman" panose="02020603050405020304" pitchFamily="18" charset="0"/>
              </a:rPr>
              <a:t>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en</a:t>
            </a:r>
            <a:r>
              <a:rPr lang="en-US" sz="1600" dirty="0">
                <a:latin typeface="Times New Roman" panose="02020603050405020304" pitchFamily="18" charset="0"/>
                <a:ea typeface="MS Mincho" panose="02020609040205080304" pitchFamily="49" charset="-128"/>
                <a:cs typeface="Times New Roman" panose="02020603050405020304" pitchFamily="18" charset="0"/>
              </a:rPr>
              <a:t>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toi</a:t>
            </a:r>
            <a:r>
              <a:rPr lang="en-US" sz="1600" dirty="0">
                <a:latin typeface="Times New Roman" panose="02020603050405020304" pitchFamily="18" charset="0"/>
                <a:ea typeface="MS Mincho" panose="02020609040205080304" pitchFamily="49" charset="-128"/>
                <a:cs typeface="Times New Roman" panose="02020603050405020304" pitchFamily="18" charset="0"/>
              </a:rPr>
              <a:t>.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Ainsi</a:t>
            </a:r>
            <a:r>
              <a:rPr lang="en-US" sz="1600" dirty="0">
                <a:latin typeface="Times New Roman" panose="02020603050405020304" pitchFamily="18" charset="0"/>
                <a:ea typeface="MS Mincho" panose="02020609040205080304" pitchFamily="49" charset="-128"/>
                <a:cs typeface="Times New Roman" panose="02020603050405020304" pitchFamily="18" charset="0"/>
              </a:rPr>
              <a:t>, avec tout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ce</a:t>
            </a:r>
            <a:r>
              <a:rPr lang="en-US" sz="1600" dirty="0">
                <a:latin typeface="Times New Roman" panose="02020603050405020304" pitchFamily="18" charset="0"/>
                <a:ea typeface="MS Mincho" panose="02020609040205080304" pitchFamily="49" charset="-128"/>
                <a:cs typeface="Times New Roman" panose="02020603050405020304" pitchFamily="18" charset="0"/>
              </a:rPr>
              <a:t> qui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existe</a:t>
            </a:r>
            <a:r>
              <a:rPr lang="en-US" sz="1600" dirty="0">
                <a:latin typeface="Times New Roman" panose="02020603050405020304" pitchFamily="18" charset="0"/>
                <a:ea typeface="MS Mincho" panose="02020609040205080304" pitchFamily="49" charset="-128"/>
                <a:cs typeface="Times New Roman" panose="02020603050405020304" pitchFamily="18" charset="0"/>
              </a:rPr>
              <a:t> dans le monde visible et invisible, et avec les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fidèles</a:t>
            </a:r>
            <a:r>
              <a:rPr lang="en-US" sz="1600" dirty="0">
                <a:latin typeface="Times New Roman" panose="02020603050405020304" pitchFamily="18" charset="0"/>
                <a:ea typeface="MS Mincho" panose="02020609040205080304" pitchFamily="49" charset="-128"/>
                <a:cs typeface="Times New Roman" panose="02020603050405020304" pitchFamily="18" charset="0"/>
              </a:rPr>
              <a:t> de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tous</a:t>
            </a:r>
            <a:r>
              <a:rPr lang="en-US" sz="1600" dirty="0">
                <a:latin typeface="Times New Roman" panose="02020603050405020304" pitchFamily="18" charset="0"/>
                <a:ea typeface="MS Mincho" panose="02020609040205080304" pitchFamily="49" charset="-128"/>
                <a:cs typeface="Times New Roman" panose="02020603050405020304" pitchFamily="18" charset="0"/>
              </a:rPr>
              <a:t> les temps et de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tous</a:t>
            </a:r>
            <a:r>
              <a:rPr lang="en-US" sz="1600" dirty="0">
                <a:latin typeface="Times New Roman" panose="02020603050405020304" pitchFamily="18" charset="0"/>
                <a:ea typeface="MS Mincho" panose="02020609040205080304" pitchFamily="49" charset="-128"/>
                <a:cs typeface="Times New Roman" panose="02020603050405020304" pitchFamily="18" charset="0"/>
              </a:rPr>
              <a:t> les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lieux</a:t>
            </a:r>
            <a:r>
              <a:rPr lang="en-US" sz="1600" dirty="0">
                <a:latin typeface="Times New Roman" panose="02020603050405020304" pitchFamily="18" charset="0"/>
                <a:ea typeface="MS Mincho" panose="02020609040205080304" pitchFamily="49" charset="-128"/>
                <a:cs typeface="Times New Roman" panose="02020603050405020304" pitchFamily="18" charset="0"/>
              </a:rPr>
              <a:t>, nous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entonnons</a:t>
            </a:r>
            <a:r>
              <a:rPr lang="en-US" sz="1600" dirty="0">
                <a:latin typeface="Times New Roman" panose="02020603050405020304" pitchFamily="18" charset="0"/>
                <a:ea typeface="MS Mincho" panose="02020609040205080304" pitchFamily="49" charset="-128"/>
                <a:cs typeface="Times New Roman" panose="02020603050405020304" pitchFamily="18" charset="0"/>
              </a:rPr>
              <a:t>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cet</a:t>
            </a:r>
            <a:r>
              <a:rPr lang="en-US" sz="1600" dirty="0">
                <a:latin typeface="Times New Roman" panose="02020603050405020304" pitchFamily="18" charset="0"/>
                <a:ea typeface="MS Mincho" panose="02020609040205080304" pitchFamily="49" charset="-128"/>
                <a:cs typeface="Times New Roman" panose="02020603050405020304" pitchFamily="18" charset="0"/>
              </a:rPr>
              <a:t>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hymne</a:t>
            </a:r>
            <a:r>
              <a:rPr lang="en-US" sz="1600" dirty="0">
                <a:latin typeface="Times New Roman" panose="02020603050405020304" pitchFamily="18" charset="0"/>
                <a:ea typeface="MS Mincho" panose="02020609040205080304" pitchFamily="49" charset="-128"/>
                <a:cs typeface="Times New Roman" panose="02020603050405020304" pitchFamily="18" charset="0"/>
              </a:rPr>
              <a:t> de </a:t>
            </a:r>
            <a:r>
              <a:rPr lang="en-US" sz="1600" dirty="0" err="1">
                <a:latin typeface="Times New Roman" panose="02020603050405020304" pitchFamily="18" charset="0"/>
                <a:ea typeface="MS Mincho" panose="02020609040205080304" pitchFamily="49" charset="-128"/>
                <a:cs typeface="Times New Roman" panose="02020603050405020304" pitchFamily="18" charset="0"/>
              </a:rPr>
              <a:t>louange</a:t>
            </a:r>
            <a:r>
              <a:rPr lang="en-US" sz="1600" dirty="0">
                <a:latin typeface="Times New Roman" panose="02020603050405020304" pitchFamily="18" charset="0"/>
                <a:ea typeface="MS Mincho" panose="02020609040205080304" pitchFamily="49" charset="-128"/>
                <a:cs typeface="Times New Roman" panose="02020603050405020304" pitchFamily="18" charset="0"/>
              </a:rPr>
              <a:t> et de gratitude:</a:t>
            </a:r>
          </a:p>
          <a:p>
            <a:pPr algn="ctr">
              <a:lnSpc>
                <a:spcPct val="150000"/>
              </a:lnSpc>
            </a:pPr>
            <a:endParaRPr lang="en-US" sz="1600" dirty="0">
              <a:latin typeface="Times New Roman" panose="02020603050405020304" pitchFamily="18" charset="0"/>
              <a:ea typeface="MS Mincho" panose="02020609040205080304" pitchFamily="49"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75873" cy="5143501"/>
          </a:xfrm>
          <a:prstGeom prst="rect">
            <a:avLst/>
          </a:prstGeom>
        </p:spPr>
      </p:pic>
      <p:sp>
        <p:nvSpPr>
          <p:cNvPr id="4" name="TextBox 3"/>
          <p:cNvSpPr txBox="1"/>
          <p:nvPr/>
        </p:nvSpPr>
        <p:spPr>
          <a:xfrm>
            <a:off x="1398494" y="946673"/>
            <a:ext cx="6333085" cy="2805255"/>
          </a:xfrm>
          <a:prstGeom prst="rect">
            <a:avLst/>
          </a:prstGeom>
          <a:noFill/>
        </p:spPr>
        <p:txBody>
          <a:bodyPr wrap="square">
            <a:spAutoFit/>
          </a:bodyPr>
          <a:lstStyle/>
          <a:p>
            <a:pPr marL="0" marR="0" algn="ctr">
              <a:lnSpc>
                <a:spcPct val="150000"/>
              </a:lnSpc>
              <a:spcBef>
                <a:spcPts val="0"/>
              </a:spcBef>
              <a:spcAft>
                <a:spcPts val="0"/>
              </a:spcAft>
            </a:pPr>
            <a:r>
              <a:rPr lang="fr-FR" sz="2000" b="1" dirty="0">
                <a:effectLst/>
                <a:latin typeface="Cambria" panose="02040503050406030204" pitchFamily="18" charset="0"/>
                <a:ea typeface="MS Mincho" panose="02020609040205080304" pitchFamily="49" charset="-128"/>
                <a:cs typeface="Times New Roman" panose="02020603050405020304" pitchFamily="18" charset="0"/>
              </a:rPr>
              <a:t>Saint, saint, saint, le Seigneur,</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2000" b="1" dirty="0">
                <a:effectLst/>
                <a:latin typeface="Cambria" panose="02040503050406030204" pitchFamily="18" charset="0"/>
                <a:ea typeface="MS Mincho" panose="02020609040205080304" pitchFamily="49" charset="-128"/>
                <a:cs typeface="Times New Roman" panose="02020603050405020304" pitchFamily="18" charset="0"/>
              </a:rPr>
              <a:t>Dieu de l’Univers !</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2000" b="1" dirty="0">
                <a:effectLst/>
                <a:latin typeface="Cambria" panose="02040503050406030204" pitchFamily="18" charset="0"/>
                <a:ea typeface="MS Mincho" panose="02020609040205080304" pitchFamily="49" charset="-128"/>
                <a:cs typeface="Times New Roman" panose="02020603050405020304" pitchFamily="18" charset="0"/>
              </a:rPr>
              <a:t>Les cieux et la terre sont remplis de sa gloire. </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2000" b="1" dirty="0">
                <a:effectLst/>
                <a:latin typeface="Cambria" panose="02040503050406030204" pitchFamily="18" charset="0"/>
                <a:ea typeface="MS Mincho" panose="02020609040205080304" pitchFamily="49" charset="-128"/>
                <a:cs typeface="Times New Roman" panose="02020603050405020304" pitchFamily="18" charset="0"/>
              </a:rPr>
              <a:t>Hosanna au plus haut des cieux. </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2000" b="1" dirty="0">
                <a:effectLst/>
                <a:latin typeface="Cambria" panose="02040503050406030204" pitchFamily="18" charset="0"/>
                <a:ea typeface="MS Mincho" panose="02020609040205080304" pitchFamily="49" charset="-128"/>
                <a:cs typeface="Times New Roman" panose="02020603050405020304" pitchFamily="18" charset="0"/>
              </a:rPr>
              <a:t>Beni soit celui qui vient au Nom du Seigneur,</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2000" b="1" dirty="0">
                <a:effectLst/>
                <a:latin typeface="Cambria" panose="02040503050406030204" pitchFamily="18" charset="0"/>
                <a:ea typeface="MS Mincho" panose="02020609040205080304" pitchFamily="49" charset="-128"/>
                <a:cs typeface="Times New Roman" panose="02020603050405020304" pitchFamily="18" charset="0"/>
              </a:rPr>
              <a:t>Hosanna au plus haut des cieux.</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p:cNvSpPr txBox="1"/>
          <p:nvPr/>
        </p:nvSpPr>
        <p:spPr>
          <a:xfrm>
            <a:off x="833377" y="844953"/>
            <a:ext cx="7731889" cy="3114763"/>
          </a:xfrm>
          <a:prstGeom prst="rect">
            <a:avLst/>
          </a:prstGeom>
          <a:noFill/>
        </p:spPr>
        <p:txBody>
          <a:bodyPr wrap="square">
            <a:spAutoFit/>
          </a:bodyPr>
          <a:lstStyle/>
          <a:p>
            <a:pPr marL="0" marR="0" algn="ctr">
              <a:lnSpc>
                <a:spcPct val="150000"/>
              </a:lnSpc>
              <a:spcBef>
                <a:spcPts val="0"/>
              </a:spcBef>
              <a:spcAft>
                <a:spcPts val="0"/>
              </a:spcAft>
            </a:pPr>
            <a:r>
              <a:rPr lang="fr-FR" sz="20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INSTITUTION</a:t>
            </a:r>
          </a:p>
          <a:p>
            <a:endParaRPr lang="fr-CA" sz="2000" b="0" kern="1200" dirty="0">
              <a:solidFill>
                <a:schemeClr val="tx1"/>
              </a:solidFill>
              <a:effectLst/>
              <a:latin typeface="+mn-lt"/>
              <a:ea typeface="+mn-ea"/>
              <a:cs typeface="+mn-cs"/>
            </a:endParaRPr>
          </a:p>
          <a:p>
            <a:pPr algn="just"/>
            <a:r>
              <a:rPr lang="fr-CA" sz="2000" b="0" kern="1200" dirty="0">
                <a:solidFill>
                  <a:schemeClr val="tx1"/>
                </a:solidFill>
                <a:effectLst/>
                <a:latin typeface="+mn-lt"/>
                <a:ea typeface="+mn-ea"/>
                <a:cs typeface="+mn-cs"/>
              </a:rPr>
              <a:t>Selon les écritures, Jésus prit du pain, rendit grâces, le rompit et dit : « Prenez et mangez; chaque fois que vous ferez cela, faites-le en mémoire de moi. »</a:t>
            </a:r>
          </a:p>
          <a:p>
            <a:pPr algn="just"/>
            <a:endParaRPr lang="fr-CA" sz="2000" b="0" kern="1200" dirty="0">
              <a:solidFill>
                <a:schemeClr val="tx1"/>
              </a:solidFill>
              <a:effectLst/>
              <a:latin typeface="+mn-lt"/>
              <a:ea typeface="+mn-ea"/>
              <a:cs typeface="+mn-cs"/>
            </a:endParaRPr>
          </a:p>
          <a:p>
            <a:r>
              <a:rPr lang="fr-CA" sz="2000" b="0" kern="1200" dirty="0">
                <a:solidFill>
                  <a:schemeClr val="tx1"/>
                </a:solidFill>
                <a:effectLst/>
                <a:latin typeface="+mn-lt"/>
                <a:ea typeface="+mn-ea"/>
                <a:cs typeface="+mn-cs"/>
              </a:rPr>
              <a:t>Le pain que nous rompons est la communion au corps du Christ.</a:t>
            </a:r>
          </a:p>
          <a:p>
            <a:endParaRPr lang="en-CA" sz="2000" b="0" kern="1200" dirty="0">
              <a:solidFill>
                <a:schemeClr val="tx1"/>
              </a:solidFill>
              <a:effectLst/>
              <a:latin typeface="+mn-lt"/>
              <a:ea typeface="+mn-ea"/>
              <a:cs typeface="+mn-cs"/>
            </a:endParaRPr>
          </a:p>
          <a:p>
            <a:pPr marL="0" marR="0" algn="just">
              <a:lnSpc>
                <a:spcPct val="150000"/>
              </a:lnSpc>
              <a:spcBef>
                <a:spcPts val="0"/>
              </a:spcBef>
              <a:spcAft>
                <a:spcPts val="0"/>
              </a:spcAft>
            </a:pPr>
            <a:endParaRPr 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FA29B-4168-B332-8AAA-75A90A00823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F4E4A4A-5E8F-51C6-B135-62E27628E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a:extLst>
              <a:ext uri="{FF2B5EF4-FFF2-40B4-BE49-F238E27FC236}">
                <a16:creationId xmlns:a16="http://schemas.microsoft.com/office/drawing/2014/main" id="{3608897E-992B-452F-8763-4DB168AE9BDE}"/>
              </a:ext>
            </a:extLst>
          </p:cNvPr>
          <p:cNvSpPr txBox="1"/>
          <p:nvPr/>
        </p:nvSpPr>
        <p:spPr>
          <a:xfrm>
            <a:off x="490451" y="872836"/>
            <a:ext cx="7847214" cy="2554545"/>
          </a:xfrm>
          <a:prstGeom prst="rect">
            <a:avLst/>
          </a:prstGeom>
          <a:noFill/>
        </p:spPr>
        <p:txBody>
          <a:bodyPr wrap="square">
            <a:spAutoFit/>
          </a:bodyPr>
          <a:lstStyle/>
          <a:p>
            <a:pPr marL="0" marR="0" algn="ctr">
              <a:spcBef>
                <a:spcPts val="0"/>
              </a:spcBef>
              <a:spcAft>
                <a:spcPts val="0"/>
              </a:spcAft>
            </a:pPr>
            <a:r>
              <a:rPr lang="en-US" sz="20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INSTITUTION</a:t>
            </a:r>
          </a:p>
          <a:p>
            <a:endParaRPr lang="fr-CA" sz="2000" b="0" kern="1200" dirty="0">
              <a:solidFill>
                <a:schemeClr val="tx1"/>
              </a:solidFill>
              <a:effectLst/>
              <a:latin typeface="+mn-lt"/>
              <a:ea typeface="+mn-ea"/>
              <a:cs typeface="+mn-cs"/>
            </a:endParaRPr>
          </a:p>
          <a:p>
            <a:endParaRPr lang="fr-CA" sz="2000" dirty="0"/>
          </a:p>
          <a:p>
            <a:pPr algn="just"/>
            <a:r>
              <a:rPr lang="fr-CA" sz="2000" b="0" kern="1200" dirty="0">
                <a:solidFill>
                  <a:schemeClr val="tx1"/>
                </a:solidFill>
                <a:effectLst/>
                <a:latin typeface="+mn-lt"/>
                <a:ea typeface="+mn-ea"/>
                <a:cs typeface="+mn-cs"/>
              </a:rPr>
              <a:t>De même, après le souper, il prit la coupe, et dit : « Ceci est la nouvelle alliance; faites-ceci en mémoire de moi. »</a:t>
            </a:r>
            <a:endParaRPr lang="en-CA" sz="2000" b="0" kern="1200" dirty="0">
              <a:solidFill>
                <a:schemeClr val="tx1"/>
              </a:solidFill>
              <a:effectLst/>
              <a:latin typeface="+mn-lt"/>
              <a:ea typeface="+mn-ea"/>
              <a:cs typeface="+mn-cs"/>
            </a:endParaRPr>
          </a:p>
          <a:p>
            <a:pPr algn="just"/>
            <a:endParaRPr lang="fr-CA" sz="2000" b="0" kern="1200" dirty="0">
              <a:solidFill>
                <a:schemeClr val="tx1"/>
              </a:solidFill>
              <a:effectLst/>
              <a:latin typeface="+mn-lt"/>
              <a:ea typeface="+mn-ea"/>
              <a:cs typeface="+mn-cs"/>
            </a:endParaRPr>
          </a:p>
          <a:p>
            <a:pPr algn="just"/>
            <a:r>
              <a:rPr lang="fr-CA" sz="2000" b="0" kern="1200" dirty="0">
                <a:solidFill>
                  <a:schemeClr val="tx1"/>
                </a:solidFill>
                <a:effectLst/>
                <a:latin typeface="+mn-lt"/>
                <a:ea typeface="+mn-ea"/>
                <a:cs typeface="+mn-cs"/>
              </a:rPr>
              <a:t>La coupe de bénédiction pour laquelle nous rendons grâce est la communion dans la nouvelle alliance par Jésus</a:t>
            </a:r>
            <a:endParaRPr lang="en-US" sz="2000" b="1"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109089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p:cNvSpPr txBox="1"/>
          <p:nvPr/>
        </p:nvSpPr>
        <p:spPr>
          <a:xfrm>
            <a:off x="2857501" y="2110085"/>
            <a:ext cx="4572000" cy="461665"/>
          </a:xfrm>
          <a:prstGeom prst="rect">
            <a:avLst/>
          </a:prstGeom>
          <a:noFill/>
        </p:spPr>
        <p:txBody>
          <a:bodyPr wrap="square">
            <a:spAutoFit/>
          </a:bodyPr>
          <a:lstStyle/>
          <a:p>
            <a:pPr marL="0" marR="0">
              <a:spcBef>
                <a:spcPts val="0"/>
              </a:spcBef>
              <a:spcAft>
                <a:spcPts val="0"/>
              </a:spcAft>
            </a:pPr>
            <a:r>
              <a:rPr lang="fr-FR" sz="2400" b="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Prière d’intercession</a:t>
            </a:r>
            <a:endParaRPr lang="en-US" sz="2000" b="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p:cNvSpPr txBox="1"/>
          <p:nvPr/>
        </p:nvSpPr>
        <p:spPr>
          <a:xfrm>
            <a:off x="602428" y="548641"/>
            <a:ext cx="7920692" cy="3730317"/>
          </a:xfrm>
          <a:prstGeom prst="rect">
            <a:avLst/>
          </a:prstGeom>
          <a:noFill/>
        </p:spPr>
        <p:txBody>
          <a:bodyPr wrap="square">
            <a:spAutoFit/>
          </a:bodyPr>
          <a:lstStyle/>
          <a:p>
            <a:pPr marL="0" marR="0" algn="ctr">
              <a:lnSpc>
                <a:spcPct val="150000"/>
              </a:lnSpc>
              <a:spcBef>
                <a:spcPts val="0"/>
              </a:spcBef>
              <a:spcAft>
                <a:spcPts val="0"/>
              </a:spcAft>
            </a:pPr>
            <a:r>
              <a:rPr lang="fr-FR" sz="2000" dirty="0">
                <a:effectLst/>
                <a:latin typeface="Times New Roman" panose="02020603050405020304" pitchFamily="18" charset="0"/>
                <a:ea typeface="MS Mincho" panose="02020609040205080304" pitchFamily="49" charset="-128"/>
                <a:cs typeface="Times New Roman" panose="02020603050405020304" pitchFamily="18" charset="0"/>
              </a:rPr>
              <a:t>Dieu d’amour, le don de ta grâce nous transporte de joie, nous nous rappelons la vie et la mort du Christ, nous proclamons sa résurrection, et nous attendons son retour dans l’espérance. Fais que nous nous offrions à toi dans la louange et l’action de grâce, afin que nos vies proclament le mystère de la foi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2000" b="1" dirty="0">
                <a:effectLst/>
                <a:latin typeface="Times New Roman" panose="02020603050405020304" pitchFamily="18" charset="0"/>
                <a:ea typeface="MS Mincho" panose="02020609040205080304" pitchFamily="49" charset="-128"/>
                <a:cs typeface="Times New Roman" panose="02020603050405020304" pitchFamily="18" charset="0"/>
              </a:rPr>
              <a:t>Christ est mort,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2000" b="1" dirty="0">
                <a:effectLst/>
                <a:latin typeface="Times New Roman" panose="02020603050405020304" pitchFamily="18" charset="0"/>
                <a:ea typeface="MS Mincho" panose="02020609040205080304" pitchFamily="49" charset="-128"/>
                <a:cs typeface="Times New Roman" panose="02020603050405020304" pitchFamily="18" charset="0"/>
              </a:rPr>
              <a:t>Christ est ressuscité</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2000" b="1" dirty="0">
                <a:effectLst/>
                <a:latin typeface="Times New Roman" panose="02020603050405020304" pitchFamily="18" charset="0"/>
                <a:ea typeface="MS Mincho" panose="02020609040205080304" pitchFamily="49" charset="-128"/>
                <a:cs typeface="Times New Roman" panose="02020603050405020304" pitchFamily="18" charset="0"/>
              </a:rPr>
              <a:t>Christ reviendra.</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p:cNvSpPr txBox="1"/>
          <p:nvPr/>
        </p:nvSpPr>
        <p:spPr>
          <a:xfrm>
            <a:off x="602428" y="806824"/>
            <a:ext cx="7685881" cy="3649076"/>
          </a:xfrm>
          <a:prstGeom prst="rect">
            <a:avLst/>
          </a:prstGeom>
          <a:noFill/>
        </p:spPr>
        <p:txBody>
          <a:bodyPr wrap="square">
            <a:spAutoFit/>
          </a:bodyPr>
          <a:lstStyle/>
          <a:p>
            <a:pPr marL="0" marR="0" algn="ctr">
              <a:lnSpc>
                <a:spcPct val="150000"/>
              </a:lnSpc>
              <a:spcBef>
                <a:spcPts val="0"/>
              </a:spcBef>
              <a:spcAft>
                <a:spcPts val="0"/>
              </a:spcAft>
            </a:pPr>
            <a:r>
              <a:rPr lang="fr-FR" sz="2000" dirty="0">
                <a:effectLst/>
                <a:latin typeface="Times New Roman" panose="02020603050405020304" pitchFamily="18" charset="0"/>
                <a:ea typeface="MS Mincho" panose="02020609040205080304" pitchFamily="49" charset="-128"/>
                <a:cs typeface="Times New Roman" panose="02020603050405020304" pitchFamily="18" charset="0"/>
              </a:rPr>
              <a:t>Envoie, O Dieu, ton Esprit Saint sur nous et sur ces dons afin que tous ceux et celles qui partagent ce pain et cette coupe constituent le corps du Christ, vie, lumière et amour du monde.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2000" dirty="0">
                <a:effectLst/>
                <a:latin typeface="Times New Roman" panose="02020603050405020304" pitchFamily="18" charset="0"/>
                <a:ea typeface="MS Mincho" panose="02020609040205080304" pitchFamily="49" charset="-128"/>
                <a:cs typeface="Times New Roman" panose="02020603050405020304" pitchFamily="18" charset="0"/>
              </a:rPr>
              <a:t>Dans cette espérance, nous qui sommes ton peuple te rendons gloire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2000" dirty="0">
                <a:effectLst/>
                <a:latin typeface="Times New Roman" panose="02020603050405020304" pitchFamily="18" charset="0"/>
                <a:ea typeface="MS Mincho" panose="02020609040205080304" pitchFamily="49" charset="-128"/>
                <a:cs typeface="Times New Roman" panose="02020603050405020304" pitchFamily="18" charset="0"/>
              </a:rPr>
              <a:t>Par Christ, avec Christ et en Christ, dans l’unité de Saint-Esprit, toute gloire t’appartient, Dieu très saint, maintenant et pour toujours.</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2000" b="1" dirty="0">
                <a:effectLst/>
                <a:latin typeface="Times New Roman" panose="02020603050405020304" pitchFamily="18" charset="0"/>
                <a:ea typeface="MS Mincho" panose="02020609040205080304" pitchFamily="49" charset="-128"/>
                <a:cs typeface="Times New Roman" panose="02020603050405020304" pitchFamily="18" charset="0"/>
              </a:rPr>
              <a:t>AMEN</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75873" cy="5143501"/>
          </a:xfrm>
          <a:prstGeom prst="rect">
            <a:avLst/>
          </a:prstGeom>
        </p:spPr>
      </p:pic>
      <p:sp>
        <p:nvSpPr>
          <p:cNvPr id="6" name="TextBox 5"/>
          <p:cNvSpPr txBox="1"/>
          <p:nvPr/>
        </p:nvSpPr>
        <p:spPr>
          <a:xfrm>
            <a:off x="1661565" y="2048529"/>
            <a:ext cx="5683694" cy="523220"/>
          </a:xfrm>
          <a:prstGeom prst="rect">
            <a:avLst/>
          </a:prstGeom>
          <a:noFill/>
        </p:spPr>
        <p:txBody>
          <a:bodyPr wrap="square">
            <a:spAutoFit/>
          </a:bodyPr>
          <a:lstStyle/>
          <a:p>
            <a:pPr marL="0" marR="0" algn="ctr">
              <a:spcBef>
                <a:spcPts val="0"/>
              </a:spcBef>
              <a:spcAft>
                <a:spcPts val="0"/>
              </a:spcAft>
            </a:pPr>
            <a:r>
              <a:rPr lang="fr-FR" sz="2800" b="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Lecture du Psaume 23- </a:t>
            </a:r>
            <a:r>
              <a:rPr lang="fr-FR" sz="2400" b="1" i="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Marie Claude</a:t>
            </a:r>
            <a:endParaRPr lang="en-US" sz="2000" b="1" i="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p:cNvSpPr txBox="1"/>
          <p:nvPr/>
        </p:nvSpPr>
        <p:spPr>
          <a:xfrm>
            <a:off x="705817" y="790191"/>
            <a:ext cx="7764236" cy="3691844"/>
          </a:xfrm>
          <a:prstGeom prst="rect">
            <a:avLst/>
          </a:prstGeom>
          <a:noFill/>
        </p:spPr>
        <p:txBody>
          <a:bodyPr wrap="square">
            <a:spAutoFit/>
          </a:bodyPr>
          <a:lstStyle/>
          <a:p>
            <a:pPr marL="0" marR="0" algn="ctr">
              <a:lnSpc>
                <a:spcPct val="200000"/>
              </a:lnSpc>
              <a:spcBef>
                <a:spcPts val="0"/>
              </a:spcBef>
              <a:spcAft>
                <a:spcPts val="0"/>
              </a:spcAft>
            </a:pPr>
            <a:r>
              <a:rPr lang="fr-FR" sz="20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PARTAGE</a:t>
            </a:r>
          </a:p>
          <a:p>
            <a:pPr marL="0" marR="0" algn="ctr">
              <a:lnSpc>
                <a:spcPct val="200000"/>
              </a:lnSpc>
              <a:spcBef>
                <a:spcPts val="0"/>
              </a:spcBef>
              <a:spcAft>
                <a:spcPts val="0"/>
              </a:spcAft>
            </a:pPr>
            <a:r>
              <a:rPr lang="fr-FR" sz="2000" b="1" u="sng" dirty="0">
                <a:effectLst/>
                <a:latin typeface="Times New Roman" panose="02020603050405020304" pitchFamily="18" charset="0"/>
                <a:ea typeface="MS Mincho" panose="02020609040205080304" pitchFamily="49" charset="-128"/>
                <a:cs typeface="Times New Roman" panose="02020603050405020304" pitchFamily="18" charset="0"/>
              </a:rPr>
              <a:t>Le pain est rompu</a:t>
            </a:r>
            <a:endParaRPr lang="en-US" sz="20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200000"/>
              </a:lnSpc>
              <a:spcBef>
                <a:spcPts val="0"/>
              </a:spcBef>
              <a:spcAft>
                <a:spcPts val="0"/>
              </a:spcAft>
            </a:pPr>
            <a:r>
              <a:rPr lang="fr-FR" sz="2000" dirty="0">
                <a:effectLst/>
                <a:latin typeface="Times New Roman" panose="02020603050405020304" pitchFamily="18" charset="0"/>
                <a:ea typeface="MS Mincho" panose="02020609040205080304" pitchFamily="49" charset="-128"/>
                <a:cs typeface="Times New Roman" panose="02020603050405020304" pitchFamily="18" charset="0"/>
              </a:rPr>
              <a:t>Le corps du Christ.</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200000"/>
              </a:lnSpc>
              <a:spcBef>
                <a:spcPts val="0"/>
              </a:spcBef>
              <a:spcAft>
                <a:spcPts val="0"/>
              </a:spcAft>
            </a:pPr>
            <a:r>
              <a:rPr lang="fr-FR" sz="2000" b="1" dirty="0">
                <a:effectLst/>
                <a:latin typeface="Times New Roman" panose="02020603050405020304" pitchFamily="18" charset="0"/>
                <a:ea typeface="MS Mincho" panose="02020609040205080304" pitchFamily="49" charset="-128"/>
                <a:cs typeface="Times New Roman" panose="02020603050405020304" pitchFamily="18" charset="0"/>
              </a:rPr>
              <a:t>Grâces soient rendues à Dieu  pour le pain de vie.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200000"/>
              </a:lnSpc>
              <a:spcBef>
                <a:spcPts val="0"/>
              </a:spcBef>
              <a:spcAft>
                <a:spcPts val="0"/>
              </a:spcAft>
            </a:pPr>
            <a:r>
              <a:rPr lang="fr-FR" sz="2000" b="1" u="sng" dirty="0">
                <a:effectLst/>
                <a:latin typeface="Times New Roman" panose="02020603050405020304" pitchFamily="18" charset="0"/>
                <a:ea typeface="MS Mincho" panose="02020609040205080304" pitchFamily="49" charset="-128"/>
                <a:cs typeface="Times New Roman" panose="02020603050405020304" pitchFamily="18" charset="0"/>
              </a:rPr>
              <a:t>La coupe est remplie</a:t>
            </a:r>
            <a:endParaRPr lang="en-US" sz="20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200000"/>
              </a:lnSpc>
              <a:spcBef>
                <a:spcPts val="0"/>
              </a:spcBef>
              <a:spcAft>
                <a:spcPts val="0"/>
              </a:spcAft>
            </a:pPr>
            <a:r>
              <a:rPr lang="fr-FR" sz="2000" b="1" dirty="0">
                <a:effectLst/>
                <a:latin typeface="Times New Roman" panose="02020603050405020304" pitchFamily="18" charset="0"/>
                <a:ea typeface="MS Mincho" panose="02020609040205080304" pitchFamily="49" charset="-128"/>
                <a:cs typeface="Times New Roman" panose="02020603050405020304" pitchFamily="18" charset="0"/>
              </a:rPr>
              <a:t>Grâces soient rendues à Dieu pour la coupe de bénédiction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pic>
        <p:nvPicPr>
          <p:cNvPr id="3" name="Image 2"/>
          <p:cNvPicPr>
            <a:picLocks noChangeAspect="1"/>
          </p:cNvPicPr>
          <p:nvPr/>
        </p:nvPicPr>
        <p:blipFill>
          <a:blip r:embed="rId3"/>
          <a:stretch>
            <a:fillRect/>
          </a:stretch>
        </p:blipFill>
        <p:spPr>
          <a:xfrm>
            <a:off x="1393190" y="200660"/>
            <a:ext cx="5819140" cy="4364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p:cNvSpPr txBox="1"/>
          <p:nvPr/>
        </p:nvSpPr>
        <p:spPr>
          <a:xfrm>
            <a:off x="669471" y="894781"/>
            <a:ext cx="7805057" cy="2677656"/>
          </a:xfrm>
          <a:prstGeom prst="rect">
            <a:avLst/>
          </a:prstGeom>
          <a:noFill/>
        </p:spPr>
        <p:txBody>
          <a:bodyPr wrap="square">
            <a:spAutoFit/>
          </a:bodyPr>
          <a:lstStyle/>
          <a:p>
            <a:pPr algn="ctr"/>
            <a:r>
              <a:rPr lang="fr-FR" sz="2400" b="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rPr>
              <a:t>Prière après la communion</a:t>
            </a:r>
            <a:endParaRPr lang="en-US" sz="2400" b="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50000"/>
              </a:lnSpc>
            </a:pPr>
            <a:r>
              <a:rPr lang="fr-FR" sz="1600" b="1" dirty="0">
                <a:effectLst/>
                <a:latin typeface="Times New Roman" panose="02020603050405020304" pitchFamily="18" charset="0"/>
                <a:ea typeface="MS Mincho" panose="02020609040205080304" pitchFamily="49" charset="-128"/>
                <a:cs typeface="Times New Roman" panose="02020603050405020304" pitchFamily="18" charset="0"/>
              </a:rPr>
              <a:t>Nous venons, Seigneur, de prendre part au repas de la vie. Accorde-nous d’y trouver l’inspiration et la force nécessaires pour être porteur/porteuses de fruit abondants et de manifester ainsi ta gloire. Donne-nous d’y puiser la grâce de demeurer sans cesse attachés à ton Fils et de devenir des véritables disciples. Nous te le demandons au Nom de Jésus-Christ notre Sauveur.</a:t>
            </a:r>
          </a:p>
          <a:p>
            <a:pPr algn="ctr">
              <a:lnSpc>
                <a:spcPct val="150000"/>
              </a:lnSpc>
            </a:pPr>
            <a:r>
              <a:rPr lang="fr-FR" sz="1600" b="1" dirty="0">
                <a:effectLst/>
                <a:latin typeface="Times New Roman" panose="02020603050405020304" pitchFamily="18" charset="0"/>
                <a:ea typeface="MS Mincho" panose="02020609040205080304" pitchFamily="49" charset="-128"/>
                <a:cs typeface="Times New Roman" panose="02020603050405020304" pitchFamily="18" charset="0"/>
              </a:rPr>
              <a:t> AMEN </a:t>
            </a:r>
            <a:endParaRPr lang="fr-CA"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5873" cy="5143501"/>
          </a:xfrm>
          <a:prstGeom prst="rect">
            <a:avLst/>
          </a:prstGeom>
        </p:spPr>
      </p:pic>
      <p:sp>
        <p:nvSpPr>
          <p:cNvPr id="4" name="TextBox 3"/>
          <p:cNvSpPr txBox="1"/>
          <p:nvPr/>
        </p:nvSpPr>
        <p:spPr>
          <a:xfrm>
            <a:off x="2673193" y="2028585"/>
            <a:ext cx="4572000" cy="461665"/>
          </a:xfrm>
          <a:prstGeom prst="rect">
            <a:avLst/>
          </a:prstGeom>
          <a:noFill/>
        </p:spPr>
        <p:txBody>
          <a:bodyPr wrap="square">
            <a:spAutoFit/>
          </a:bodyPr>
          <a:lstStyle/>
          <a:p>
            <a:pPr marL="0" marR="0">
              <a:spcBef>
                <a:spcPts val="0"/>
              </a:spcBef>
              <a:spcAft>
                <a:spcPts val="0"/>
              </a:spcAft>
            </a:pPr>
            <a:r>
              <a:rPr lang="fr-FR" sz="2400" b="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rPr>
              <a:t>CHANT DE CLÔTURE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p:cNvSpPr txBox="1"/>
          <p:nvPr/>
        </p:nvSpPr>
        <p:spPr>
          <a:xfrm>
            <a:off x="714375" y="1005910"/>
            <a:ext cx="7715249" cy="3741409"/>
          </a:xfrm>
          <a:prstGeom prst="rect">
            <a:avLst/>
          </a:prstGeom>
          <a:noFill/>
        </p:spPr>
        <p:txBody>
          <a:bodyPr wrap="square">
            <a:spAutoFit/>
          </a:bodyPr>
          <a:lstStyle/>
          <a:p>
            <a:pPr marL="0" marR="0" algn="ctr">
              <a:lnSpc>
                <a:spcPct val="150000"/>
              </a:lnSpc>
              <a:spcBef>
                <a:spcPts val="0"/>
              </a:spcBef>
              <a:spcAft>
                <a:spcPts val="0"/>
              </a:spcAft>
            </a:pPr>
            <a:r>
              <a:rPr lang="fr-FR" sz="1600" dirty="0">
                <a:effectLst/>
                <a:latin typeface="Times New Roman" panose="02020603050405020304" pitchFamily="18" charset="0"/>
                <a:ea typeface="MS Mincho" panose="02020609040205080304" pitchFamily="49" charset="-128"/>
                <a:cs typeface="Times New Roman" panose="02020603050405020304" pitchFamily="18" charset="0"/>
              </a:rPr>
              <a:t>Allons, Disciples en marche !</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dirty="0">
                <a:effectLst/>
                <a:latin typeface="Times New Roman" panose="02020603050405020304" pitchFamily="18" charset="0"/>
                <a:ea typeface="MS Mincho" panose="02020609040205080304" pitchFamily="49" charset="-128"/>
                <a:cs typeface="Times New Roman" panose="02020603050405020304" pitchFamily="18" charset="0"/>
              </a:rPr>
              <a:t>Allons dans la lumière !</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fr-FR" sz="1600" b="1" dirty="0">
                <a:effectLst/>
                <a:latin typeface="Times New Roman" panose="02020603050405020304" pitchFamily="18" charset="0"/>
                <a:ea typeface="MS Mincho" panose="02020609040205080304" pitchFamily="49" charset="-128"/>
                <a:cs typeface="Times New Roman" panose="02020603050405020304" pitchFamily="18" charset="0"/>
              </a:rPr>
              <a:t>Nous irons avec nos chants.</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b="1" dirty="0">
                <a:effectLst/>
                <a:latin typeface="Times New Roman" panose="02020603050405020304" pitchFamily="18" charset="0"/>
                <a:ea typeface="MS Mincho" panose="02020609040205080304" pitchFamily="49" charset="-128"/>
                <a:cs typeface="Times New Roman" panose="02020603050405020304" pitchFamily="18" charset="0"/>
              </a:rPr>
              <a:t>Nous irons avec nos silences.</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b="1" dirty="0">
                <a:effectLst/>
                <a:latin typeface="Times New Roman" panose="02020603050405020304" pitchFamily="18" charset="0"/>
                <a:ea typeface="MS Mincho" panose="02020609040205080304" pitchFamily="49" charset="-128"/>
                <a:cs typeface="Times New Roman" panose="02020603050405020304" pitchFamily="18" charset="0"/>
              </a:rPr>
              <a:t>Nous irons avec nos  pas de danses.</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b="1" dirty="0">
                <a:effectLst/>
                <a:latin typeface="Times New Roman" panose="02020603050405020304" pitchFamily="18" charset="0"/>
                <a:ea typeface="MS Mincho" panose="02020609040205080304" pitchFamily="49" charset="-128"/>
                <a:cs typeface="Times New Roman" panose="02020603050405020304" pitchFamily="18" charset="0"/>
              </a:rPr>
              <a:t>Nous irons avec nos sœurs et nos frères.</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dirty="0">
                <a:effectLst/>
                <a:latin typeface="Times New Roman" panose="02020603050405020304" pitchFamily="18" charset="0"/>
                <a:ea typeface="MS Mincho" panose="02020609040205080304" pitchFamily="49" charset="-128"/>
                <a:cs typeface="Times New Roman" panose="02020603050405020304" pitchFamily="18" charset="0"/>
              </a:rPr>
              <a:t> Allons donc avec confiance en celui qui nous appelle à le suive fidèlement</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dirty="0">
                <a:effectLst/>
                <a:latin typeface="Times New Roman" panose="02020603050405020304" pitchFamily="18" charset="0"/>
                <a:ea typeface="MS Mincho" panose="02020609040205080304" pitchFamily="49" charset="-128"/>
                <a:cs typeface="Times New Roman" panose="02020603050405020304" pitchFamily="18" charset="0"/>
              </a:rPr>
              <a:t>dans l’ exercice de son ministère sur la terre.</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50000"/>
              </a:lnSpc>
              <a:spcBef>
                <a:spcPts val="0"/>
              </a:spcBef>
              <a:spcAft>
                <a:spcPts val="0"/>
              </a:spcAft>
            </a:pPr>
            <a:r>
              <a:rPr lang="fr-FR" sz="16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fr-FR" sz="1600" b="1" dirty="0">
                <a:effectLst/>
                <a:latin typeface="Times New Roman" panose="02020603050405020304" pitchFamily="18" charset="0"/>
                <a:ea typeface="MS Mincho" panose="02020609040205080304" pitchFamily="49" charset="-128"/>
                <a:cs typeface="Times New Roman" panose="02020603050405020304" pitchFamily="18" charset="0"/>
              </a:rPr>
              <a:t>Allons avec la ferme conviction que RIEN NE PEUT NOUS SÉPARER DE L’AMOUR DE DIEU.</a:t>
            </a:r>
            <a:endParaRPr lang="en-US" sz="16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 name="TextBox 5"/>
          <p:cNvSpPr txBox="1"/>
          <p:nvPr/>
        </p:nvSpPr>
        <p:spPr>
          <a:xfrm>
            <a:off x="2131588" y="41289"/>
            <a:ext cx="4572000" cy="461665"/>
          </a:xfrm>
          <a:prstGeom prst="rect">
            <a:avLst/>
          </a:prstGeom>
          <a:noFill/>
        </p:spPr>
        <p:txBody>
          <a:bodyPr wrap="square">
            <a:spAutoFit/>
          </a:bodyPr>
          <a:lstStyle/>
          <a:p>
            <a:pPr algn="ctr"/>
            <a:r>
              <a:rPr lang="fr-FR" sz="2400" b="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rPr>
              <a:t>ENVOI</a:t>
            </a:r>
            <a:endParaRPr lang="fr-CA"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p:cNvSpPr txBox="1"/>
          <p:nvPr/>
        </p:nvSpPr>
        <p:spPr>
          <a:xfrm>
            <a:off x="3206061" y="1791584"/>
            <a:ext cx="4572000" cy="523220"/>
          </a:xfrm>
          <a:prstGeom prst="rect">
            <a:avLst/>
          </a:prstGeom>
          <a:noFill/>
        </p:spPr>
        <p:txBody>
          <a:bodyPr wrap="square">
            <a:spAutoFit/>
          </a:bodyPr>
          <a:lstStyle/>
          <a:p>
            <a:pPr marL="0" marR="0">
              <a:spcBef>
                <a:spcPts val="0"/>
              </a:spcBef>
              <a:spcAft>
                <a:spcPts val="0"/>
              </a:spcAft>
            </a:pPr>
            <a:r>
              <a:rPr lang="fr-FR" sz="2800" b="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rPr>
              <a:t>BÉNÉDICTION</a:t>
            </a:r>
            <a:endParaRPr lang="en-US" sz="2800" b="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Google Shape;86;p15"/>
          <p:cNvSpPr txBox="1"/>
          <p:nvPr/>
        </p:nvSpPr>
        <p:spPr>
          <a:xfrm>
            <a:off x="1359900" y="1783746"/>
            <a:ext cx="6424200" cy="1283400"/>
          </a:xfrm>
          <a:prstGeom prst="rect">
            <a:avLst/>
          </a:prstGeom>
        </p:spPr>
        <p:txBody>
          <a:bodyPr spcFirstLastPara="1" vert="horz" wrap="square"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Arial" panose="020B06040202020202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Arial" panose="020B0604020202020204" pitchFamily="3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Arial" panose="020B0604020202020204" pitchFamily="3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Arial" panose="020B0604020202020204" pitchFamily="3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Arial" panose="020B06040202020202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fr-CA" sz="4400" b="1" dirty="0" err="1">
                <a:solidFill>
                  <a:srgbClr val="FF0000"/>
                </a:solidFill>
                <a:latin typeface="Times New Roman" panose="02020603050405020304" pitchFamily="18" charset="0"/>
              </a:rPr>
              <a:t>Shalom</a:t>
            </a:r>
            <a:r>
              <a:rPr lang="fr-CA" sz="4400" b="1" dirty="0">
                <a:solidFill>
                  <a:srgbClr val="FF0000"/>
                </a:solidFill>
                <a:latin typeface="Times New Roman" panose="02020603050405020304" pitchFamily="18" charset="0"/>
              </a:rPr>
              <a:t>!</a:t>
            </a:r>
            <a:endParaRPr lang="fr-CA" sz="4400" b="1" dirty="0">
              <a:solidFill>
                <a:srgbClr val="FF0000"/>
              </a:solidFill>
              <a:latin typeface="Segoe UI" panose="020B0502040204020203" pitchFamily="34" charset="0"/>
            </a:endParaRPr>
          </a:p>
          <a:p>
            <a:pPr marL="88900" indent="0" algn="ctr" fontAlgn="base">
              <a:buFont typeface="Arial" panose="020B0604020202020204" pitchFamily="34" charset="0"/>
              <a:buNone/>
            </a:pPr>
            <a:r>
              <a:rPr lang="fr-CA" sz="1800" dirty="0">
                <a:solidFill>
                  <a:srgbClr val="000000"/>
                </a:solidFill>
                <a:latin typeface="Times New Roman" panose="02020603050405020304" pitchFamily="18" charset="0"/>
              </a:rPr>
              <a:t> </a:t>
            </a:r>
            <a:endParaRPr lang="fr-CA" dirty="0">
              <a:solidFill>
                <a:srgbClr val="000000"/>
              </a:solidFill>
              <a:latin typeface="Segoe UI" panose="020B0502040204020203" pitchFamily="34" charset="0"/>
            </a:endParaRPr>
          </a:p>
          <a:p>
            <a:pPr marL="0" indent="0" algn="ctr">
              <a:spcBef>
                <a:spcPts val="0"/>
              </a:spcBef>
              <a:buClr>
                <a:schemeClr val="dk1"/>
              </a:buClr>
              <a:buSzPts val="1100"/>
              <a:buFont typeface="Arial" panose="020B0604020202020204"/>
              <a:buNone/>
            </a:pPr>
            <a:endParaRPr lang="fr-CA" b="1"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p:cNvSpPr txBox="1"/>
          <p:nvPr/>
        </p:nvSpPr>
        <p:spPr>
          <a:xfrm>
            <a:off x="822960" y="2017811"/>
            <a:ext cx="7381701" cy="523220"/>
          </a:xfrm>
          <a:prstGeom prst="rect">
            <a:avLst/>
          </a:prstGeom>
          <a:noFill/>
        </p:spPr>
        <p:txBody>
          <a:bodyPr wrap="square">
            <a:spAutoFit/>
          </a:bodyPr>
          <a:lstStyle/>
          <a:p>
            <a:r>
              <a:rPr lang="fr-FR" sz="2800" b="1" dirty="0">
                <a:solidFill>
                  <a:srgbClr val="C00000"/>
                </a:solidFill>
                <a:effectLst/>
                <a:latin typeface="Cambria" panose="02040503050406030204" pitchFamily="18" charset="0"/>
                <a:ea typeface="MS Mincho" panose="02020609040205080304" pitchFamily="49" charset="-128"/>
                <a:cs typeface="Times New Roman" panose="02020603050405020304" pitchFamily="18" charset="0"/>
              </a:rPr>
              <a:t>Prière d’ouverture et repentance </a:t>
            </a:r>
            <a:r>
              <a:rPr lang="fr-FR" sz="2400" b="1" dirty="0">
                <a:solidFill>
                  <a:srgbClr val="C00000"/>
                </a:solidFill>
                <a:effectLst/>
                <a:latin typeface="Cambria" panose="02040503050406030204" pitchFamily="18" charset="0"/>
                <a:ea typeface="MS Mincho" panose="02020609040205080304" pitchFamily="49" charset="-128"/>
                <a:cs typeface="Times New Roman" panose="02020603050405020304" pitchFamily="18" charset="0"/>
              </a:rPr>
              <a:t>– </a:t>
            </a:r>
            <a:r>
              <a:rPr lang="fr-FR" sz="2400" b="1" i="1" dirty="0">
                <a:solidFill>
                  <a:srgbClr val="C00000"/>
                </a:solidFill>
                <a:effectLst/>
                <a:latin typeface="Cambria" panose="02040503050406030204" pitchFamily="18" charset="0"/>
                <a:ea typeface="MS Mincho" panose="02020609040205080304" pitchFamily="49" charset="-128"/>
                <a:cs typeface="Times New Roman" panose="02020603050405020304" pitchFamily="18" charset="0"/>
              </a:rPr>
              <a:t>Florence</a:t>
            </a:r>
            <a:endParaRPr lang="fr-CA" sz="2800" b="1" i="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4" name="TextBox 3"/>
          <p:cNvSpPr txBox="1"/>
          <p:nvPr/>
        </p:nvSpPr>
        <p:spPr>
          <a:xfrm>
            <a:off x="2641993" y="2190494"/>
            <a:ext cx="4572000" cy="523220"/>
          </a:xfrm>
          <a:prstGeom prst="rect">
            <a:avLst/>
          </a:prstGeom>
          <a:noFill/>
        </p:spPr>
        <p:txBody>
          <a:bodyPr wrap="square">
            <a:spAutoFit/>
          </a:bodyPr>
          <a:lstStyle/>
          <a:p>
            <a:pPr marL="0" marR="0">
              <a:spcBef>
                <a:spcPts val="0"/>
              </a:spcBef>
              <a:spcAft>
                <a:spcPts val="0"/>
              </a:spcAft>
            </a:pPr>
            <a:r>
              <a:rPr lang="fr-FR" sz="2800"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Prière d’illumination</a:t>
            </a:r>
            <a:endParaRPr lang="en-US" sz="2800" b="1"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5873" cy="5143501"/>
          </a:xfrm>
          <a:prstGeom prst="rect">
            <a:avLst/>
          </a:prstGeom>
        </p:spPr>
      </p:pic>
      <p:sp>
        <p:nvSpPr>
          <p:cNvPr id="3" name="Rectangle 2"/>
          <p:cNvSpPr/>
          <p:nvPr/>
        </p:nvSpPr>
        <p:spPr>
          <a:xfrm>
            <a:off x="2954915" y="-77560"/>
            <a:ext cx="263214" cy="523220"/>
          </a:xfrm>
          <a:prstGeom prst="rect">
            <a:avLst/>
          </a:prstGeom>
        </p:spPr>
        <p:txBody>
          <a:bodyPr wrap="none">
            <a:spAutoFit/>
          </a:bodyPr>
          <a:lstStyle/>
          <a:p>
            <a:r>
              <a:rPr lang="fr-FR" sz="2800"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 </a:t>
            </a:r>
            <a:endParaRPr lang="fr-FR" sz="2800" dirty="0"/>
          </a:p>
        </p:txBody>
      </p:sp>
      <p:sp>
        <p:nvSpPr>
          <p:cNvPr id="4" name="TextBox 3"/>
          <p:cNvSpPr txBox="1"/>
          <p:nvPr/>
        </p:nvSpPr>
        <p:spPr>
          <a:xfrm>
            <a:off x="3277455" y="237654"/>
            <a:ext cx="2835668" cy="577850"/>
          </a:xfrm>
          <a:prstGeom prst="rect">
            <a:avLst/>
          </a:prstGeom>
          <a:noFill/>
        </p:spPr>
        <p:txBody>
          <a:bodyPr wrap="square" rtlCol="0">
            <a:spAutoFit/>
          </a:bodyPr>
          <a:lstStyle/>
          <a:p>
            <a:pPr algn="ctr">
              <a:lnSpc>
                <a:spcPct val="150000"/>
              </a:lnSpc>
            </a:pPr>
            <a:r>
              <a:rPr lang="fr-FR" sz="2400" b="1" dirty="0">
                <a:solidFill>
                  <a:schemeClr val="bg2">
                    <a:lumMod val="25000"/>
                  </a:schemeClr>
                </a:solidFill>
              </a:rPr>
              <a:t>Romains 8: 35-39</a:t>
            </a:r>
          </a:p>
        </p:txBody>
      </p:sp>
      <p:sp>
        <p:nvSpPr>
          <p:cNvPr id="6" name="Rectangle 5"/>
          <p:cNvSpPr/>
          <p:nvPr/>
        </p:nvSpPr>
        <p:spPr>
          <a:xfrm>
            <a:off x="482886" y="731225"/>
            <a:ext cx="8198777" cy="3985706"/>
          </a:xfrm>
          <a:prstGeom prst="rect">
            <a:avLst/>
          </a:prstGeom>
          <a:solidFill>
            <a:schemeClr val="accent4">
              <a:lumMod val="20000"/>
              <a:lumOff val="80000"/>
            </a:schemeClr>
          </a:solidFill>
        </p:spPr>
        <p:txBody>
          <a:bodyPr wrap="square">
            <a:spAutoFit/>
          </a:bodyPr>
          <a:lstStyle/>
          <a:p>
            <a:pPr algn="just"/>
            <a:r>
              <a:rPr lang="fr-FR" sz="2300" dirty="0">
                <a:latin typeface="Times New Roman" panose="02020603050405020304" pitchFamily="18" charset="0"/>
                <a:cs typeface="Times New Roman" panose="02020603050405020304" pitchFamily="18" charset="0"/>
              </a:rPr>
              <a:t>35 Qui nous séparera de l'amour de Christ? Sera-ce la tribulation, ou l'angoisse, ou la persécution, ou la faim, ou la nudité, ou le péril, ou l'épée?36 selon qu'il est écrit: C'est à cause de toi qu'on nous met à mort tout le jour, Qu'on nous regarde comme des brebis destinées à la boucherie.</a:t>
            </a:r>
          </a:p>
          <a:p>
            <a:pPr algn="just"/>
            <a:r>
              <a:rPr lang="fr-FR" sz="2300" dirty="0">
                <a:latin typeface="Times New Roman" panose="02020603050405020304" pitchFamily="18" charset="0"/>
                <a:cs typeface="Times New Roman" panose="02020603050405020304" pitchFamily="18" charset="0"/>
              </a:rPr>
              <a:t>37 Mais dans toutes ces choses nous sommes plus que vainqueurs par celui qui nous a aimés.38 Car j'ai l'assurance que ni la mort ni la vie, ni les anges ni les dominations, ni les choses présentes ni les choses à venir,39 ni les puissances, ni la hauteur, ni la profondeur, ni aucune autre créature ne pourra nous séparer de l'amour de Dieu manifesté en Jésus Christ notre Seigneur.</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5" name="TextBox 4"/>
          <p:cNvSpPr txBox="1"/>
          <p:nvPr/>
        </p:nvSpPr>
        <p:spPr>
          <a:xfrm>
            <a:off x="2301935" y="1874758"/>
            <a:ext cx="4572000" cy="584775"/>
          </a:xfrm>
          <a:prstGeom prst="rect">
            <a:avLst/>
          </a:prstGeom>
          <a:noFill/>
        </p:spPr>
        <p:txBody>
          <a:bodyPr wrap="square">
            <a:spAutoFit/>
          </a:bodyPr>
          <a:lstStyle/>
          <a:p>
            <a:pPr algn="ctr"/>
            <a:r>
              <a:rPr lang="fr-FR" sz="3200" b="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Méditation silencieuse </a:t>
            </a:r>
            <a:endParaRPr lang="fr-CA" sz="32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9175873" cy="5143501"/>
          </a:xfrm>
          <a:prstGeom prst="rect">
            <a:avLst/>
          </a:prstGeom>
        </p:spPr>
      </p:pic>
      <p:sp>
        <p:nvSpPr>
          <p:cNvPr id="5" name="TextBox 4"/>
          <p:cNvSpPr txBox="1"/>
          <p:nvPr/>
        </p:nvSpPr>
        <p:spPr>
          <a:xfrm>
            <a:off x="2230016" y="-2"/>
            <a:ext cx="4572000" cy="523220"/>
          </a:xfrm>
          <a:prstGeom prst="rect">
            <a:avLst/>
          </a:prstGeom>
          <a:noFill/>
        </p:spPr>
        <p:txBody>
          <a:bodyPr wrap="square">
            <a:spAutoFit/>
          </a:bodyPr>
          <a:lstStyle/>
          <a:p>
            <a:pPr algn="ctr"/>
            <a:r>
              <a:rPr lang="fr-FR" sz="2800" b="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Confession de foi </a:t>
            </a:r>
            <a:endParaRPr lang="fr-CA" sz="2800" b="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996593" y="533062"/>
            <a:ext cx="7438490" cy="4478149"/>
          </a:xfrm>
          <a:prstGeom prst="rect">
            <a:avLst/>
          </a:prstGeom>
          <a:solidFill>
            <a:schemeClr val="accent4">
              <a:lumMod val="20000"/>
              <a:lumOff val="80000"/>
            </a:schemeClr>
          </a:solidFill>
        </p:spPr>
        <p:txBody>
          <a:bodyPr wrap="square">
            <a:spAutoFit/>
          </a:bodyPr>
          <a:lstStyle/>
          <a:p>
            <a:pPr lvl="0" algn="ctr" defTabSz="914400">
              <a:defRPr/>
            </a:pPr>
            <a:r>
              <a:rPr lang="fr-FR" sz="1900" b="1" dirty="0">
                <a:solidFill>
                  <a:srgbClr val="333332"/>
                </a:solidFill>
                <a:latin typeface="Times New Roman" panose="02020603050405020304" pitchFamily="18" charset="0"/>
                <a:cs typeface="Times New Roman" panose="02020603050405020304" pitchFamily="18" charset="0"/>
              </a:rPr>
              <a:t>Nous ne sommes pas seuls, nous vivons dans le monde que Dieu a créé.</a:t>
            </a:r>
            <a:endParaRPr lang="fr-FR" sz="1900" dirty="0">
              <a:solidFill>
                <a:srgbClr val="333332"/>
              </a:solidFill>
              <a:latin typeface="Times New Roman" panose="02020603050405020304" pitchFamily="18" charset="0"/>
              <a:cs typeface="Times New Roman" panose="02020603050405020304" pitchFamily="18" charset="0"/>
            </a:endParaRPr>
          </a:p>
          <a:p>
            <a:pPr lvl="0" algn="ctr" defTabSz="914400">
              <a:defRPr/>
            </a:pPr>
            <a:r>
              <a:rPr lang="fr-FR" sz="1900" b="1" dirty="0">
                <a:solidFill>
                  <a:srgbClr val="333332"/>
                </a:solidFill>
                <a:latin typeface="Times New Roman" panose="02020603050405020304" pitchFamily="18" charset="0"/>
                <a:cs typeface="Times New Roman" panose="02020603050405020304" pitchFamily="18" charset="0"/>
              </a:rPr>
              <a:t>Nous croyons en Dieu</a:t>
            </a:r>
            <a:endParaRPr lang="fr-FR" sz="1900" dirty="0">
              <a:solidFill>
                <a:srgbClr val="333332"/>
              </a:solidFill>
              <a:latin typeface="Times New Roman" panose="02020603050405020304" pitchFamily="18" charset="0"/>
              <a:cs typeface="Times New Roman" panose="02020603050405020304" pitchFamily="18" charset="0"/>
            </a:endParaRPr>
          </a:p>
          <a:p>
            <a:pPr lvl="0" algn="ctr" defTabSz="914400">
              <a:defRPr/>
            </a:pPr>
            <a:r>
              <a:rPr lang="fr-FR" sz="1900" b="1" dirty="0">
                <a:solidFill>
                  <a:srgbClr val="333332"/>
                </a:solidFill>
                <a:latin typeface="Times New Roman" panose="02020603050405020304" pitchFamily="18" charset="0"/>
                <a:cs typeface="Times New Roman" panose="02020603050405020304" pitchFamily="18" charset="0"/>
              </a:rPr>
              <a:t>qui a créé et qui continue à créer,</a:t>
            </a:r>
            <a:endParaRPr lang="fr-FR" sz="1900" dirty="0">
              <a:solidFill>
                <a:srgbClr val="333332"/>
              </a:solidFill>
              <a:latin typeface="Times New Roman" panose="02020603050405020304" pitchFamily="18" charset="0"/>
              <a:cs typeface="Times New Roman" panose="02020603050405020304" pitchFamily="18" charset="0"/>
            </a:endParaRPr>
          </a:p>
          <a:p>
            <a:pPr lvl="0" algn="ctr" defTabSz="914400">
              <a:defRPr/>
            </a:pPr>
            <a:r>
              <a:rPr lang="fr-FR" sz="1900" b="1" dirty="0">
                <a:solidFill>
                  <a:srgbClr val="333332"/>
                </a:solidFill>
                <a:latin typeface="Times New Roman" panose="02020603050405020304" pitchFamily="18" charset="0"/>
                <a:cs typeface="Times New Roman" panose="02020603050405020304" pitchFamily="18" charset="0"/>
              </a:rPr>
              <a:t>qui est venu en Jésus, Parole faite chair pour réconcilier et renouveler,</a:t>
            </a:r>
            <a:endParaRPr lang="fr-FR" sz="1900" dirty="0">
              <a:solidFill>
                <a:srgbClr val="333332"/>
              </a:solidFill>
              <a:latin typeface="Times New Roman" panose="02020603050405020304" pitchFamily="18" charset="0"/>
              <a:cs typeface="Times New Roman" panose="02020603050405020304" pitchFamily="18" charset="0"/>
            </a:endParaRPr>
          </a:p>
          <a:p>
            <a:pPr lvl="0" algn="ctr" defTabSz="914400">
              <a:defRPr/>
            </a:pPr>
            <a:r>
              <a:rPr lang="fr-FR" sz="1900" b="1" dirty="0">
                <a:solidFill>
                  <a:srgbClr val="333332"/>
                </a:solidFill>
                <a:latin typeface="Times New Roman" panose="02020603050405020304" pitchFamily="18" charset="0"/>
                <a:cs typeface="Times New Roman" panose="02020603050405020304" pitchFamily="18" charset="0"/>
              </a:rPr>
              <a:t>qui travaille en nous et parmi nous par son Esprit.</a:t>
            </a:r>
            <a:endParaRPr lang="fr-FR" sz="1900" dirty="0">
              <a:solidFill>
                <a:srgbClr val="333332"/>
              </a:solidFill>
              <a:latin typeface="Times New Roman" panose="02020603050405020304" pitchFamily="18" charset="0"/>
              <a:cs typeface="Times New Roman" panose="02020603050405020304" pitchFamily="18" charset="0"/>
            </a:endParaRPr>
          </a:p>
          <a:p>
            <a:pPr lvl="0" algn="ctr" defTabSz="914400">
              <a:defRPr/>
            </a:pPr>
            <a:r>
              <a:rPr lang="fr-FR" sz="1900" b="1" dirty="0">
                <a:solidFill>
                  <a:srgbClr val="333332"/>
                </a:solidFill>
                <a:latin typeface="Times New Roman" panose="02020603050405020304" pitchFamily="18" charset="0"/>
                <a:cs typeface="Times New Roman" panose="02020603050405020304" pitchFamily="18" charset="0"/>
              </a:rPr>
              <a:t>Nous avons confiance en Dieu. Nous sommes appelés à constituer l’église :</a:t>
            </a:r>
            <a:r>
              <a:rPr lang="fr-FR" sz="1900" dirty="0">
                <a:solidFill>
                  <a:srgbClr val="333332"/>
                </a:solidFill>
                <a:latin typeface="Times New Roman" panose="02020603050405020304" pitchFamily="18" charset="0"/>
                <a:cs typeface="Times New Roman" panose="02020603050405020304" pitchFamily="18" charset="0"/>
              </a:rPr>
              <a:t> </a:t>
            </a:r>
            <a:r>
              <a:rPr lang="fr-FR" sz="1900" b="1" dirty="0">
                <a:solidFill>
                  <a:srgbClr val="333332"/>
                </a:solidFill>
                <a:latin typeface="Times New Roman" panose="02020603050405020304" pitchFamily="18" charset="0"/>
                <a:cs typeface="Times New Roman" panose="02020603050405020304" pitchFamily="18" charset="0"/>
              </a:rPr>
              <a:t>pour célébrer la présence de Dieu</a:t>
            </a:r>
            <a:endParaRPr lang="fr-FR" sz="1900" dirty="0">
              <a:solidFill>
                <a:srgbClr val="333332"/>
              </a:solidFill>
              <a:latin typeface="Times New Roman" panose="02020603050405020304" pitchFamily="18" charset="0"/>
              <a:cs typeface="Times New Roman" panose="02020603050405020304" pitchFamily="18" charset="0"/>
            </a:endParaRPr>
          </a:p>
          <a:p>
            <a:pPr lvl="0" algn="ctr" defTabSz="914400">
              <a:defRPr/>
            </a:pPr>
            <a:r>
              <a:rPr lang="fr-FR" sz="1900" b="1" dirty="0">
                <a:solidFill>
                  <a:srgbClr val="333332"/>
                </a:solidFill>
                <a:latin typeface="Times New Roman" panose="02020603050405020304" pitchFamily="18" charset="0"/>
                <a:cs typeface="Times New Roman" panose="02020603050405020304" pitchFamily="18" charset="0"/>
              </a:rPr>
              <a:t>pour vivre avec respect dans la création, pour aimer et servir les autres,</a:t>
            </a:r>
            <a:endParaRPr lang="fr-FR" sz="1900" dirty="0">
              <a:solidFill>
                <a:srgbClr val="333332"/>
              </a:solidFill>
              <a:latin typeface="Times New Roman" panose="02020603050405020304" pitchFamily="18" charset="0"/>
              <a:cs typeface="Times New Roman" panose="02020603050405020304" pitchFamily="18" charset="0"/>
            </a:endParaRPr>
          </a:p>
          <a:p>
            <a:pPr lvl="0" algn="ctr" defTabSz="914400">
              <a:defRPr/>
            </a:pPr>
            <a:r>
              <a:rPr lang="fr-FR" sz="1900" b="1" dirty="0">
                <a:solidFill>
                  <a:srgbClr val="333332"/>
                </a:solidFill>
                <a:latin typeface="Times New Roman" panose="02020603050405020304" pitchFamily="18" charset="0"/>
                <a:cs typeface="Times New Roman" panose="02020603050405020304" pitchFamily="18" charset="0"/>
              </a:rPr>
              <a:t>pour rechercher la justice et résister au mal,</a:t>
            </a:r>
            <a:endParaRPr lang="fr-FR" sz="1900" dirty="0">
              <a:solidFill>
                <a:srgbClr val="333332"/>
              </a:solidFill>
              <a:latin typeface="Times New Roman" panose="02020603050405020304" pitchFamily="18" charset="0"/>
              <a:cs typeface="Times New Roman" panose="02020603050405020304" pitchFamily="18" charset="0"/>
            </a:endParaRPr>
          </a:p>
          <a:p>
            <a:pPr lvl="0" algn="ctr" defTabSz="914400">
              <a:defRPr/>
            </a:pPr>
            <a:r>
              <a:rPr lang="fr-FR" sz="1900" b="1" dirty="0">
                <a:solidFill>
                  <a:srgbClr val="333332"/>
                </a:solidFill>
                <a:latin typeface="Times New Roman" panose="02020603050405020304" pitchFamily="18" charset="0"/>
                <a:cs typeface="Times New Roman" panose="02020603050405020304" pitchFamily="18" charset="0"/>
              </a:rPr>
              <a:t>pour proclamer Jésus, crucifié et ressuscité, notre juge et notre espérance.</a:t>
            </a:r>
            <a:endParaRPr lang="fr-FR" sz="1900" dirty="0">
              <a:solidFill>
                <a:srgbClr val="333332"/>
              </a:solidFill>
              <a:latin typeface="Times New Roman" panose="02020603050405020304" pitchFamily="18" charset="0"/>
              <a:cs typeface="Times New Roman" panose="02020603050405020304" pitchFamily="18" charset="0"/>
            </a:endParaRPr>
          </a:p>
          <a:p>
            <a:pPr lvl="0" algn="ctr" defTabSz="914400">
              <a:defRPr/>
            </a:pPr>
            <a:r>
              <a:rPr lang="fr-FR" sz="1900" b="1" dirty="0">
                <a:solidFill>
                  <a:srgbClr val="333332"/>
                </a:solidFill>
                <a:latin typeface="Times New Roman" panose="02020603050405020304" pitchFamily="18" charset="0"/>
                <a:cs typeface="Times New Roman" panose="02020603050405020304" pitchFamily="18" charset="0"/>
              </a:rPr>
              <a:t>Dans la vie, dans la mort, dans la vie au-delà de la mort,</a:t>
            </a:r>
            <a:endParaRPr lang="fr-FR" sz="1900" dirty="0">
              <a:solidFill>
                <a:srgbClr val="333332"/>
              </a:solidFill>
              <a:latin typeface="Times New Roman" panose="02020603050405020304" pitchFamily="18" charset="0"/>
              <a:cs typeface="Times New Roman" panose="02020603050405020304" pitchFamily="18" charset="0"/>
            </a:endParaRPr>
          </a:p>
          <a:p>
            <a:pPr lvl="0" algn="ctr" defTabSz="914400">
              <a:defRPr/>
            </a:pPr>
            <a:r>
              <a:rPr lang="fr-FR" sz="1900" b="1" dirty="0">
                <a:solidFill>
                  <a:srgbClr val="333332"/>
                </a:solidFill>
                <a:latin typeface="Times New Roman" panose="02020603050405020304" pitchFamily="18" charset="0"/>
                <a:cs typeface="Times New Roman" panose="02020603050405020304" pitchFamily="18" charset="0"/>
              </a:rPr>
              <a:t>Dieu est avec nous. Nous ne sommes pas seuls. </a:t>
            </a:r>
          </a:p>
          <a:p>
            <a:pPr lvl="0" algn="ctr" defTabSz="914400">
              <a:defRPr/>
            </a:pPr>
            <a:r>
              <a:rPr lang="fr-FR" sz="1900" b="1" dirty="0">
                <a:solidFill>
                  <a:srgbClr val="333332"/>
                </a:solidFill>
                <a:latin typeface="Times New Roman" panose="02020603050405020304" pitchFamily="18" charset="0"/>
                <a:cs typeface="Times New Roman" panose="02020603050405020304" pitchFamily="18" charset="0"/>
              </a:rPr>
              <a:t>Grâces soient rendues à Dieu.  Amen</a:t>
            </a:r>
            <a:endParaRPr lang="fr-FR" sz="1900" dirty="0">
              <a:solidFill>
                <a:srgbClr val="33333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5588609"/>
          </a:xfrm>
          <a:prstGeom prst="rect">
            <a:avLst/>
          </a:prstGeom>
        </p:spPr>
      </p:pic>
      <p:sp>
        <p:nvSpPr>
          <p:cNvPr id="6" name="TextBox 5"/>
          <p:cNvSpPr txBox="1"/>
          <p:nvPr/>
        </p:nvSpPr>
        <p:spPr>
          <a:xfrm>
            <a:off x="4263774" y="1593975"/>
            <a:ext cx="4880226" cy="1051057"/>
          </a:xfrm>
          <a:prstGeom prst="rect">
            <a:avLst/>
          </a:prstGeom>
          <a:noFill/>
        </p:spPr>
        <p:txBody>
          <a:bodyPr wrap="square" rtlCol="0">
            <a:spAutoFit/>
          </a:bodyPr>
          <a:lstStyle/>
          <a:p>
            <a:pPr>
              <a:lnSpc>
                <a:spcPct val="150000"/>
              </a:lnSpc>
            </a:pPr>
            <a:r>
              <a:rPr lang="fr-FR" sz="4800" b="1" dirty="0">
                <a:solidFill>
                  <a:schemeClr val="bg1"/>
                </a:solidFill>
                <a:latin typeface="Impact" panose="020B0806030902050204" pitchFamily="34" charset="0"/>
              </a:rPr>
              <a:t>Célébration de vie</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870">
                                          <p:stCondLst>
                                            <p:cond delay="0"/>
                                          </p:stCondLst>
                                        </p:cTn>
                                        <p:tgtEl>
                                          <p:spTgt spid="6"/>
                                        </p:tgtEl>
                                      </p:cBhvr>
                                    </p:animEffect>
                                    <p:anim calcmode="lin" valueType="num">
                                      <p:cBhvr>
                                        <p:cTn id="8"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13" dur="39">
                                          <p:stCondLst>
                                            <p:cond delay="975"/>
                                          </p:stCondLst>
                                        </p:cTn>
                                        <p:tgtEl>
                                          <p:spTgt spid="6"/>
                                        </p:tgtEl>
                                      </p:cBhvr>
                                      <p:to x="100000" y="60000"/>
                                    </p:animScale>
                                    <p:animScale>
                                      <p:cBhvr>
                                        <p:cTn id="14" dur="249" decel="50000">
                                          <p:stCondLst>
                                            <p:cond delay="1014"/>
                                          </p:stCondLst>
                                        </p:cTn>
                                        <p:tgtEl>
                                          <p:spTgt spid="6"/>
                                        </p:tgtEl>
                                      </p:cBhvr>
                                      <p:to x="100000" y="100000"/>
                                    </p:animScale>
                                    <p:animScale>
                                      <p:cBhvr>
                                        <p:cTn id="15" dur="39">
                                          <p:stCondLst>
                                            <p:cond delay="1968"/>
                                          </p:stCondLst>
                                        </p:cTn>
                                        <p:tgtEl>
                                          <p:spTgt spid="6"/>
                                        </p:tgtEl>
                                      </p:cBhvr>
                                      <p:to x="100000" y="80000"/>
                                    </p:animScale>
                                    <p:animScale>
                                      <p:cBhvr>
                                        <p:cTn id="16" dur="249" decel="50000">
                                          <p:stCondLst>
                                            <p:cond delay="2007"/>
                                          </p:stCondLst>
                                        </p:cTn>
                                        <p:tgtEl>
                                          <p:spTgt spid="6"/>
                                        </p:tgtEl>
                                      </p:cBhvr>
                                      <p:to x="100000" y="100000"/>
                                    </p:animScale>
                                    <p:animScale>
                                      <p:cBhvr>
                                        <p:cTn id="17" dur="39">
                                          <p:stCondLst>
                                            <p:cond delay="2463"/>
                                          </p:stCondLst>
                                        </p:cTn>
                                        <p:tgtEl>
                                          <p:spTgt spid="6"/>
                                        </p:tgtEl>
                                      </p:cBhvr>
                                      <p:to x="100000" y="90000"/>
                                    </p:animScale>
                                    <p:animScale>
                                      <p:cBhvr>
                                        <p:cTn id="18" dur="249" decel="50000">
                                          <p:stCondLst>
                                            <p:cond delay="2502"/>
                                          </p:stCondLst>
                                        </p:cTn>
                                        <p:tgtEl>
                                          <p:spTgt spid="6"/>
                                        </p:tgtEl>
                                      </p:cBhvr>
                                      <p:to x="100000" y="100000"/>
                                    </p:animScale>
                                    <p:animScale>
                                      <p:cBhvr>
                                        <p:cTn id="19" dur="39">
                                          <p:stCondLst>
                                            <p:cond delay="2712"/>
                                          </p:stCondLst>
                                        </p:cTn>
                                        <p:tgtEl>
                                          <p:spTgt spid="6"/>
                                        </p:tgtEl>
                                      </p:cBhvr>
                                      <p:to x="100000" y="95000"/>
                                    </p:animScale>
                                    <p:animScale>
                                      <p:cBhvr>
                                        <p:cTn id="20" dur="249" decel="50000">
                                          <p:stCondLst>
                                            <p:cond delay="2751"/>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09F6C8B-BCC8-4892-B810-0D2DFF84CA9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HG000776"/>
</p:tagLst>
</file>

<file path=ppt/theme/theme1.xml><?xml version="1.0" encoding="utf-8"?>
<a:theme xmlns:a="http://schemas.openxmlformats.org/drawingml/2006/main" name="Office Theme">
  <a:themeElements>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50000"/>
          </a:lnSpc>
          <a:defRPr sz="20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2467</Words>
  <Application>Microsoft Office PowerPoint</Application>
  <PresentationFormat>On-screen Show (16:9)</PresentationFormat>
  <Paragraphs>152</Paragraphs>
  <Slides>36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Algerian</vt:lpstr>
      <vt:lpstr>Times New Roman</vt:lpstr>
      <vt:lpstr>Calibri</vt:lpstr>
      <vt:lpstr>Cambria</vt:lpstr>
      <vt:lpstr>Segoe UI</vt:lpstr>
      <vt:lpstr>Impact</vt:lpstr>
      <vt:lpstr>Tahoma</vt:lpstr>
      <vt:lpstr>Time New Roman</vt:lpstr>
      <vt:lpstr>Office Theme</vt:lpstr>
      <vt:lpstr>       Assemblée Générale annuelle des ministères en français 2025   Celebration des vies.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Sybil Christen Mai 1971-Novembre 2024</vt:lpstr>
      <vt:lpstr>Sybil Christen (Mai 1971 - 2024)</vt:lpstr>
      <vt:lpstr>CATHERINE FORTIN 21Septembre – 27Janvier 2024  «Toutes mes sources sont en toi »</vt:lpstr>
      <vt:lpstr>Catherine Fortin (21Septembre – 27Janvier 2024)</vt:lpstr>
      <vt:lpstr>PowerPoint Presentation</vt:lpstr>
      <vt:lpstr>PowerPoint Presentation</vt:lpstr>
      <vt:lpstr>nn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rs-idea</dc:title>
  <dc:creator>rs-idea</dc:creator>
  <cp:lastModifiedBy>Ruth Sandeu</cp:lastModifiedBy>
  <cp:revision>240</cp:revision>
  <dcterms:created xsi:type="dcterms:W3CDTF">2016-05-05T03:42:00Z</dcterms:created>
  <dcterms:modified xsi:type="dcterms:W3CDTF">2025-03-22T02:31:53Z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1036-12.2.0.20326</vt:lpwstr>
  </property>
  <property fmtid="{D5CDD505-2E9C-101B-9397-08002B2CF9AE}" pid="3" name="ICV">
    <vt:lpwstr>9D70DB76FCDD4BBFB3528506B5E73438_11</vt:lpwstr>
  </property>
</Properties>
</file>